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4" r:id="rId3"/>
    <p:sldId id="257" r:id="rId4"/>
    <p:sldId id="258" r:id="rId5"/>
    <p:sldId id="262" r:id="rId6"/>
    <p:sldId id="263" r:id="rId7"/>
    <p:sldId id="259" r:id="rId8"/>
    <p:sldId id="260" r:id="rId9"/>
    <p:sldId id="261"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40" autoAdjust="0"/>
  </p:normalViewPr>
  <p:slideViewPr>
    <p:cSldViewPr>
      <p:cViewPr varScale="1">
        <p:scale>
          <a:sx n="48" d="100"/>
          <a:sy n="48" d="100"/>
        </p:scale>
        <p:origin x="-19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8D3A4-1657-4592-B181-D6D2DAD9F979}" type="datetimeFigureOut">
              <a:rPr lang="fr-CA" smtClean="0"/>
              <a:t>2017-12-01</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01F26-C4C7-44EB-A43F-6631C693AD54}" type="slidenum">
              <a:rPr lang="fr-CA" smtClean="0"/>
              <a:t>‹N°›</a:t>
            </a:fld>
            <a:endParaRPr lang="fr-CA"/>
          </a:p>
        </p:txBody>
      </p:sp>
    </p:spTree>
    <p:extLst>
      <p:ext uri="{BB962C8B-B14F-4D97-AF65-F5344CB8AC3E}">
        <p14:creationId xmlns:p14="http://schemas.microsoft.com/office/powerpoint/2010/main" val="381208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Collectivement, animer</a:t>
            </a:r>
            <a:r>
              <a:rPr lang="fr-CA" baseline="0" dirty="0" smtClean="0"/>
              <a:t> une discussion pour identifier les connaissances antérieures des élèves au sujet de la chute libre, de la résistance de l’air, des parachutes. Eux ou un de leurs proches ont-ils déjà sauté en parachute? Ont-ils déjà observé un saut en parachute?</a:t>
            </a:r>
          </a:p>
          <a:p>
            <a:endParaRPr lang="fr-CA" baseline="0" dirty="0" smtClean="0"/>
          </a:p>
          <a:p>
            <a:r>
              <a:rPr lang="fr-CA" baseline="0" dirty="0" smtClean="0"/>
              <a:t>Inviter les élèves à observer la résistance de l’air. Tout d’abord, demandez-leur de formuler une hypothèse du résultat que l’on obtiendrait en laissant tomber deux feuilles de papier identiques: l’une froissée en boule et l’autre non froissée. Inscrivez au tableau le nombre de votes selon les prédictions suivantes: Elles toucheront le sol au même moment, la boule touchera le sol en premier, la feuille touchera le sol en premier.</a:t>
            </a:r>
          </a:p>
          <a:p>
            <a:endParaRPr lang="fr-CA" baseline="0" dirty="0" smtClean="0"/>
          </a:p>
        </p:txBody>
      </p:sp>
      <p:sp>
        <p:nvSpPr>
          <p:cNvPr id="4" name="Espace réservé du numéro de diapositive 3"/>
          <p:cNvSpPr>
            <a:spLocks noGrp="1"/>
          </p:cNvSpPr>
          <p:nvPr>
            <p:ph type="sldNum" sz="quarter" idx="10"/>
          </p:nvPr>
        </p:nvSpPr>
        <p:spPr/>
        <p:txBody>
          <a:bodyPr/>
          <a:lstStyle/>
          <a:p>
            <a:fld id="{D6401F26-C4C7-44EB-A43F-6631C693AD54}" type="slidenum">
              <a:rPr lang="fr-CA" smtClean="0"/>
              <a:t>1</a:t>
            </a:fld>
            <a:endParaRPr lang="fr-CA"/>
          </a:p>
        </p:txBody>
      </p:sp>
    </p:spTree>
    <p:extLst>
      <p:ext uri="{BB962C8B-B14F-4D97-AF65-F5344CB8AC3E}">
        <p14:creationId xmlns:p14="http://schemas.microsoft.com/office/powerpoint/2010/main" val="6913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Est-ce que les deux feuilles vont atteindre le sol en même temps dans ces trois cas?</a:t>
            </a:r>
          </a:p>
          <a:p>
            <a:r>
              <a:rPr lang="fr-CA" dirty="0" smtClean="0"/>
              <a:t>Procédez à l’expérimentation en démonstration devant le groupe ou en équipe.</a:t>
            </a:r>
          </a:p>
          <a:p>
            <a:endParaRPr lang="fr-CA" dirty="0" smtClean="0"/>
          </a:p>
          <a:p>
            <a:r>
              <a:rPr lang="fr-CA" baseline="0" dirty="0" smtClean="0"/>
              <a:t>Principe théorique:</a:t>
            </a:r>
          </a:p>
          <a:p>
            <a:r>
              <a:rPr lang="fr-CA" baseline="0" dirty="0" smtClean="0"/>
              <a:t>Lorsque nous laissons tomber un objet, la force de gravité (force avec laquelle les objets sont attirés vers la terre) accélère la vitesse de cet objet au fur et à mesure de sa chute (chute libre). Toutefois, le frottement de l’objet avec l’air, appelé résistance, tend à ralentir la chute. </a:t>
            </a:r>
          </a:p>
          <a:p>
            <a:r>
              <a:rPr lang="fr-CA" baseline="0" dirty="0" smtClean="0"/>
              <a:t>Ici, la boule de papier est de même poids que la feuille cependant, puisqu’elle est plus compact, elle rencontre moins de résistance que la feuille avec l’air. La boule atteint donc le sol plus rapidement que la feuille.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D6401F26-C4C7-44EB-A43F-6631C693AD54}" type="slidenum">
              <a:rPr lang="fr-CA" smtClean="0"/>
              <a:t>2</a:t>
            </a:fld>
            <a:endParaRPr lang="fr-CA"/>
          </a:p>
        </p:txBody>
      </p:sp>
    </p:spTree>
    <p:extLst>
      <p:ext uri="{BB962C8B-B14F-4D97-AF65-F5344CB8AC3E}">
        <p14:creationId xmlns:p14="http://schemas.microsoft.com/office/powerpoint/2010/main" val="401802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En chute libre, la vitesse et la résistance d’un objet ou d’une personne augmente jusqu’à ce que la résistance et la force de gravité s’égalisent et que la vitesse devienne constante. C’est ce que l’on appelle</a:t>
            </a:r>
            <a:r>
              <a:rPr lang="fr-CA" baseline="0" dirty="0" smtClean="0"/>
              <a:t> la vitesse maximale.</a:t>
            </a:r>
          </a:p>
          <a:p>
            <a:r>
              <a:rPr lang="fr-CA" dirty="0" smtClean="0"/>
              <a:t>Au moment de l’ouverture du parachute,</a:t>
            </a:r>
            <a:r>
              <a:rPr lang="fr-CA" baseline="0" dirty="0" smtClean="0"/>
              <a:t> la résistance de l’air et la force de gravité s’égalisent à nouveau et la vitesse redevient constante mais beaucoup plus lente.</a:t>
            </a:r>
            <a:endParaRPr lang="fr-CA" dirty="0"/>
          </a:p>
        </p:txBody>
      </p:sp>
      <p:sp>
        <p:nvSpPr>
          <p:cNvPr id="4" name="Espace réservé du numéro de diapositive 3"/>
          <p:cNvSpPr>
            <a:spLocks noGrp="1"/>
          </p:cNvSpPr>
          <p:nvPr>
            <p:ph type="sldNum" sz="quarter" idx="10"/>
          </p:nvPr>
        </p:nvSpPr>
        <p:spPr/>
        <p:txBody>
          <a:bodyPr/>
          <a:lstStyle/>
          <a:p>
            <a:fld id="{D6401F26-C4C7-44EB-A43F-6631C693AD54}" type="slidenum">
              <a:rPr lang="fr-CA" smtClean="0"/>
              <a:t>4</a:t>
            </a:fld>
            <a:endParaRPr lang="fr-CA"/>
          </a:p>
        </p:txBody>
      </p:sp>
    </p:spTree>
    <p:extLst>
      <p:ext uri="{BB962C8B-B14F-4D97-AF65-F5344CB8AC3E}">
        <p14:creationId xmlns:p14="http://schemas.microsoft.com/office/powerpoint/2010/main" val="397257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De façon générale, les modèles de parachutes efficaces sont faits d’un matériau très léger et comportent</a:t>
            </a:r>
            <a:r>
              <a:rPr lang="fr-CA" baseline="0" dirty="0" smtClean="0"/>
              <a:t> un assez grand nombre de ficelles et assez longues. Comme nous pouvons l’observer, les parachutes peuvent avoir diverses formes (ronds, carrés, rectangulaires) et peuvent </a:t>
            </a:r>
            <a:r>
              <a:rPr lang="fr-CA" baseline="0" smtClean="0"/>
              <a:t>présenter de petites  </a:t>
            </a:r>
            <a:r>
              <a:rPr lang="fr-CA" baseline="0" dirty="0" smtClean="0"/>
              <a:t>perforations sur </a:t>
            </a:r>
            <a:r>
              <a:rPr lang="fr-CA" baseline="0" smtClean="0"/>
              <a:t>le dessus.</a:t>
            </a:r>
            <a:endParaRPr lang="fr-CA" dirty="0"/>
          </a:p>
        </p:txBody>
      </p:sp>
      <p:sp>
        <p:nvSpPr>
          <p:cNvPr id="4" name="Espace réservé du numéro de diapositive 3"/>
          <p:cNvSpPr>
            <a:spLocks noGrp="1"/>
          </p:cNvSpPr>
          <p:nvPr>
            <p:ph type="sldNum" sz="quarter" idx="10"/>
          </p:nvPr>
        </p:nvSpPr>
        <p:spPr/>
        <p:txBody>
          <a:bodyPr/>
          <a:lstStyle/>
          <a:p>
            <a:fld id="{D6401F26-C4C7-44EB-A43F-6631C693AD54}" type="slidenum">
              <a:rPr lang="fr-CA" smtClean="0"/>
              <a:t>5</a:t>
            </a:fld>
            <a:endParaRPr lang="fr-CA"/>
          </a:p>
        </p:txBody>
      </p:sp>
    </p:spTree>
    <p:extLst>
      <p:ext uri="{BB962C8B-B14F-4D97-AF65-F5344CB8AC3E}">
        <p14:creationId xmlns:p14="http://schemas.microsoft.com/office/powerpoint/2010/main" val="404456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Avant l’ouverture du parachute (chute libre), la vitesse est de plus en plus rapide. </a:t>
            </a:r>
            <a:r>
              <a:rPr lang="fr-CA" smtClean="0"/>
              <a:t>On peut entendre le bruit </a:t>
            </a:r>
            <a:endParaRPr lang="fr-CA"/>
          </a:p>
        </p:txBody>
      </p:sp>
      <p:sp>
        <p:nvSpPr>
          <p:cNvPr id="4" name="Espace réservé du numéro de diapositive 3"/>
          <p:cNvSpPr>
            <a:spLocks noGrp="1"/>
          </p:cNvSpPr>
          <p:nvPr>
            <p:ph type="sldNum" sz="quarter" idx="10"/>
          </p:nvPr>
        </p:nvSpPr>
        <p:spPr/>
        <p:txBody>
          <a:bodyPr/>
          <a:lstStyle/>
          <a:p>
            <a:fld id="{D6401F26-C4C7-44EB-A43F-6631C693AD54}" type="slidenum">
              <a:rPr lang="fr-CA" smtClean="0"/>
              <a:t>6</a:t>
            </a:fld>
            <a:endParaRPr lang="fr-CA"/>
          </a:p>
        </p:txBody>
      </p:sp>
    </p:spTree>
    <p:extLst>
      <p:ext uri="{BB962C8B-B14F-4D97-AF65-F5344CB8AC3E}">
        <p14:creationId xmlns:p14="http://schemas.microsoft.com/office/powerpoint/2010/main" val="26116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915E03C-5B9D-4F82-A19C-D1BEB0F642B6}" type="datetimeFigureOut">
              <a:rPr lang="fr-CA" smtClean="0"/>
              <a:t>2017-12-01</a:t>
            </a:fld>
            <a:endParaRPr lang="fr-CA"/>
          </a:p>
        </p:txBody>
      </p:sp>
      <p:sp>
        <p:nvSpPr>
          <p:cNvPr id="5" name="Footer Placeholder 4"/>
          <p:cNvSpPr>
            <a:spLocks noGrp="1"/>
          </p:cNvSpPr>
          <p:nvPr>
            <p:ph type="ftr" sz="quarter" idx="11"/>
          </p:nvPr>
        </p:nvSpPr>
        <p:spPr/>
        <p:txBody>
          <a:bodyPr/>
          <a:lstStyle/>
          <a:p>
            <a:endParaRPr lang="fr-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BC8B52B-9B86-4F8C-B47A-8B5B9B93807A}" type="slidenum">
              <a:rPr lang="fr-CA" smtClean="0"/>
              <a:t>‹N°›</a:t>
            </a:fld>
            <a:endParaRPr lang="fr-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15E03C-5B9D-4F82-A19C-D1BEB0F642B6}" type="datetimeFigureOut">
              <a:rPr lang="fr-CA" smtClean="0"/>
              <a:t>2017-12-01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915E03C-5B9D-4F82-A19C-D1BEB0F642B6}" type="datetimeFigureOut">
              <a:rPr lang="fr-CA" smtClean="0"/>
              <a:t>2017-12-01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15E03C-5B9D-4F82-A19C-D1BEB0F642B6}" type="datetimeFigureOut">
              <a:rPr lang="fr-CA" smtClean="0"/>
              <a:t>2017-12-01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915E03C-5B9D-4F82-A19C-D1BEB0F642B6}" type="datetimeFigureOut">
              <a:rPr lang="fr-CA" smtClean="0"/>
              <a:t>2017-12-01</a:t>
            </a:fld>
            <a:endParaRPr lang="fr-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BC8B52B-9B86-4F8C-B47A-8B5B9B93807A}" type="slidenum">
              <a:rPr lang="fr-CA" smtClean="0"/>
              <a:t>‹N°›</a:t>
            </a:fld>
            <a:endParaRPr lang="fr-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915E03C-5B9D-4F82-A19C-D1BEB0F642B6}" type="datetimeFigureOut">
              <a:rPr lang="fr-CA" smtClean="0"/>
              <a:t>2017-12-01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915E03C-5B9D-4F82-A19C-D1BEB0F642B6}" type="datetimeFigureOut">
              <a:rPr lang="fr-CA" smtClean="0"/>
              <a:t>2017-12-01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915E03C-5B9D-4F82-A19C-D1BEB0F642B6}" type="datetimeFigureOut">
              <a:rPr lang="fr-CA" smtClean="0"/>
              <a:t>2017-12-01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915E03C-5B9D-4F82-A19C-D1BEB0F642B6}" type="datetimeFigureOut">
              <a:rPr lang="fr-CA" smtClean="0"/>
              <a:t>2017-12-01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BC8B52B-9B86-4F8C-B47A-8B5B9B93807A}"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915E03C-5B9D-4F82-A19C-D1BEB0F642B6}" type="datetimeFigureOut">
              <a:rPr lang="fr-CA" smtClean="0"/>
              <a:t>2017-12-01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BC8B52B-9B86-4F8C-B47A-8B5B9B93807A}" type="slidenum">
              <a:rPr lang="fr-CA" smtClean="0"/>
              <a:t>‹N°›</a:t>
            </a:fld>
            <a:endParaRPr lang="fr-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6915E03C-5B9D-4F82-A19C-D1BEB0F642B6}" type="datetimeFigureOut">
              <a:rPr lang="fr-CA" smtClean="0"/>
              <a:t>2017-12-01</a:t>
            </a:fld>
            <a:endParaRPr lang="fr-CA"/>
          </a:p>
        </p:txBody>
      </p:sp>
      <p:sp>
        <p:nvSpPr>
          <p:cNvPr id="7" name="Slide Number Placeholder 6"/>
          <p:cNvSpPr>
            <a:spLocks noGrp="1"/>
          </p:cNvSpPr>
          <p:nvPr>
            <p:ph type="sldNum" sz="quarter" idx="12"/>
          </p:nvPr>
        </p:nvSpPr>
        <p:spPr/>
        <p:txBody>
          <a:bodyPr/>
          <a:lstStyle/>
          <a:p>
            <a:fld id="{BBC8B52B-9B86-4F8C-B47A-8B5B9B93807A}" type="slidenum">
              <a:rPr lang="fr-CA" smtClean="0"/>
              <a:t>‹N°›</a:t>
            </a:fld>
            <a:endParaRPr lang="fr-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r-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915E03C-5B9D-4F82-A19C-D1BEB0F642B6}" type="datetimeFigureOut">
              <a:rPr lang="fr-CA" smtClean="0"/>
              <a:t>2017-12-01</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BC8B52B-9B86-4F8C-B47A-8B5B9B93807A}" type="slidenum">
              <a:rPr lang="fr-CA" smtClean="0"/>
              <a:t>‹N°›</a:t>
            </a:fld>
            <a:endParaRPr lang="fr-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kX2ajjakPQ"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CA" dirty="0" smtClean="0"/>
              <a:t>Mais d’où viennent les parachutes?</a:t>
            </a:r>
            <a:endParaRPr lang="fr-CA" dirty="0"/>
          </a:p>
        </p:txBody>
      </p:sp>
      <p:sp>
        <p:nvSpPr>
          <p:cNvPr id="2" name="Titre 1"/>
          <p:cNvSpPr>
            <a:spLocks noGrp="1"/>
          </p:cNvSpPr>
          <p:nvPr>
            <p:ph type="ctrTitle"/>
          </p:nvPr>
        </p:nvSpPr>
        <p:spPr/>
        <p:txBody>
          <a:bodyPr/>
          <a:lstStyle/>
          <a:p>
            <a:r>
              <a:rPr lang="fr-CA" dirty="0" smtClean="0">
                <a:solidFill>
                  <a:srgbClr val="FF0000"/>
                </a:solidFill>
              </a:rPr>
              <a:t>Un parachute pour le Père Noël</a:t>
            </a:r>
            <a:endParaRPr lang="fr-CA" dirty="0">
              <a:solidFill>
                <a:srgbClr val="FF0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88641"/>
            <a:ext cx="2712343" cy="3099821"/>
          </a:xfrm>
          <a:prstGeom prst="rect">
            <a:avLst/>
          </a:prstGeom>
        </p:spPr>
      </p:pic>
    </p:spTree>
    <p:extLst>
      <p:ext uri="{BB962C8B-B14F-4D97-AF65-F5344CB8AC3E}">
        <p14:creationId xmlns:p14="http://schemas.microsoft.com/office/powerpoint/2010/main" val="170860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Notre prédiction</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52742673"/>
              </p:ext>
            </p:extLst>
          </p:nvPr>
        </p:nvGraphicFramePr>
        <p:xfrm>
          <a:off x="457200" y="1752600"/>
          <a:ext cx="8229600" cy="4628727"/>
        </p:xfrm>
        <a:graphic>
          <a:graphicData uri="http://schemas.openxmlformats.org/drawingml/2006/table">
            <a:tbl>
              <a:tblPr firstRow="1" bandRow="1">
                <a:tableStyleId>{5C22544A-7EE6-4342-B048-85BDC9FD1C3A}</a:tableStyleId>
              </a:tblPr>
              <a:tblGrid>
                <a:gridCol w="2057400"/>
                <a:gridCol w="2057400"/>
                <a:gridCol w="2057400"/>
                <a:gridCol w="2057400"/>
              </a:tblGrid>
              <a:tr h="1542909">
                <a:tc>
                  <a:txBody>
                    <a:bodyPr/>
                    <a:lstStyle/>
                    <a:p>
                      <a:endParaRPr lang="fr-CA" dirty="0"/>
                    </a:p>
                  </a:txBody>
                  <a:tcPr/>
                </a:tc>
                <a:tc>
                  <a:txBody>
                    <a:bodyPr/>
                    <a:lstStyle/>
                    <a:p>
                      <a:endParaRPr lang="fr-CA" dirty="0"/>
                    </a:p>
                  </a:txBody>
                  <a:tcPr/>
                </a:tc>
                <a:tc>
                  <a:txBody>
                    <a:bodyPr/>
                    <a:lstStyle/>
                    <a:p>
                      <a:endParaRPr lang="fr-CA" dirty="0"/>
                    </a:p>
                  </a:txBody>
                  <a:tcPr/>
                </a:tc>
                <a:tc>
                  <a:txBody>
                    <a:bodyPr/>
                    <a:lstStyle/>
                    <a:p>
                      <a:endParaRPr lang="fr-CA" dirty="0"/>
                    </a:p>
                  </a:txBody>
                  <a:tcPr/>
                </a:tc>
              </a:tr>
              <a:tr h="1542909">
                <a:tc>
                  <a:txBody>
                    <a:bodyPr/>
                    <a:lstStyle/>
                    <a:p>
                      <a:pPr algn="ctr"/>
                      <a:r>
                        <a:rPr lang="fr-CA" dirty="0" smtClean="0"/>
                        <a:t>Prédiction</a:t>
                      </a:r>
                      <a:endParaRPr lang="fr-CA" dirty="0"/>
                    </a:p>
                  </a:txBody>
                  <a:tcPr anchor="ctr"/>
                </a:tc>
                <a:tc>
                  <a:txBody>
                    <a:bodyPr/>
                    <a:lstStyle/>
                    <a:p>
                      <a:pPr marL="285750" indent="-285750" algn="ctr">
                        <a:buFont typeface="Symbol"/>
                        <a:buChar char=" "/>
                      </a:pPr>
                      <a:r>
                        <a:rPr lang="fr-CA" dirty="0" smtClean="0">
                          <a:sym typeface="Symbol"/>
                        </a:rPr>
                        <a:t>Oui</a:t>
                      </a:r>
                    </a:p>
                    <a:p>
                      <a:pPr marL="285750" indent="-285750" algn="ctr">
                        <a:buFont typeface="Symbol"/>
                        <a:buChar char=" "/>
                      </a:pPr>
                      <a:endParaRPr lang="fr-CA" dirty="0" smtClean="0">
                        <a:sym typeface="Symbol"/>
                      </a:endParaRPr>
                    </a:p>
                    <a:p>
                      <a:pPr marL="285750" indent="-285750" algn="ctr">
                        <a:buFont typeface="Symbol"/>
                        <a:buChar char=" "/>
                      </a:pPr>
                      <a:r>
                        <a:rPr lang="fr-CA" dirty="0" smtClean="0">
                          <a:sym typeface="Symbol"/>
                        </a:rPr>
                        <a:t>Non</a:t>
                      </a:r>
                    </a:p>
                    <a:p>
                      <a:pPr marL="0" indent="0" algn="ctr">
                        <a:buFont typeface="Symbol"/>
                        <a:buNone/>
                      </a:pPr>
                      <a:endParaRPr lang="fr-CA" dirty="0" smtClean="0">
                        <a:sym typeface="Symbol"/>
                      </a:endParaRPr>
                    </a:p>
                  </a:txBody>
                  <a:tcPr anchor="ctr"/>
                </a:tc>
                <a:tc>
                  <a:txBody>
                    <a:bodyPr/>
                    <a:lstStyle/>
                    <a:p>
                      <a:pPr marL="285750" indent="-285750" algn="ctr">
                        <a:buFont typeface="Symbol"/>
                        <a:buChar char=" "/>
                      </a:pPr>
                      <a:r>
                        <a:rPr lang="fr-CA" dirty="0" smtClean="0">
                          <a:sym typeface="Symbol"/>
                        </a:rPr>
                        <a:t>Oui</a:t>
                      </a:r>
                    </a:p>
                    <a:p>
                      <a:pPr marL="285750" indent="-285750" algn="ctr">
                        <a:buFont typeface="Symbol"/>
                        <a:buChar char=" "/>
                      </a:pPr>
                      <a:endParaRPr lang="fr-CA" dirty="0" smtClean="0">
                        <a:sym typeface="Symbol"/>
                      </a:endParaRPr>
                    </a:p>
                    <a:p>
                      <a:pPr marL="285750" indent="-285750" algn="ctr">
                        <a:buFont typeface="Symbol"/>
                        <a:buChar char=" "/>
                      </a:pPr>
                      <a:r>
                        <a:rPr lang="fr-CA" dirty="0" smtClean="0">
                          <a:sym typeface="Symbol"/>
                        </a:rPr>
                        <a:t>Non</a:t>
                      </a:r>
                    </a:p>
                    <a:p>
                      <a:pPr algn="ctr"/>
                      <a:endParaRPr lang="fr-CA" dirty="0"/>
                    </a:p>
                  </a:txBody>
                  <a:tcPr anchor="ctr"/>
                </a:tc>
                <a:tc>
                  <a:txBody>
                    <a:bodyPr/>
                    <a:lstStyle/>
                    <a:p>
                      <a:pPr marL="285750" indent="-285750" algn="ctr">
                        <a:buFont typeface="Symbol"/>
                        <a:buChar char=" "/>
                      </a:pPr>
                      <a:r>
                        <a:rPr lang="fr-CA" dirty="0" smtClean="0">
                          <a:sym typeface="Symbol"/>
                        </a:rPr>
                        <a:t>Oui</a:t>
                      </a:r>
                    </a:p>
                    <a:p>
                      <a:pPr marL="285750" indent="-285750" algn="ctr">
                        <a:buFont typeface="Symbol"/>
                        <a:buChar char=" "/>
                      </a:pPr>
                      <a:endParaRPr lang="fr-CA" dirty="0" smtClean="0">
                        <a:sym typeface="Symbol"/>
                      </a:endParaRPr>
                    </a:p>
                    <a:p>
                      <a:pPr marL="285750" indent="-285750" algn="ctr">
                        <a:buFont typeface="Symbol"/>
                        <a:buChar char=" "/>
                      </a:pPr>
                      <a:r>
                        <a:rPr lang="fr-CA" dirty="0" smtClean="0">
                          <a:sym typeface="Symbol"/>
                        </a:rPr>
                        <a:t>Non</a:t>
                      </a:r>
                    </a:p>
                    <a:p>
                      <a:pPr algn="ctr"/>
                      <a:endParaRPr lang="fr-CA" dirty="0"/>
                    </a:p>
                  </a:txBody>
                  <a:tcPr anchor="ctr"/>
                </a:tc>
              </a:tr>
              <a:tr h="1542909">
                <a:tc>
                  <a:txBody>
                    <a:bodyPr/>
                    <a:lstStyle/>
                    <a:p>
                      <a:pPr algn="ctr"/>
                      <a:r>
                        <a:rPr lang="fr-CA" dirty="0" smtClean="0"/>
                        <a:t>Résultat</a:t>
                      </a:r>
                      <a:endParaRPr lang="fr-CA" dirty="0"/>
                    </a:p>
                  </a:txBody>
                  <a:tcPr anchor="ctr"/>
                </a:tc>
                <a:tc>
                  <a:txBody>
                    <a:bodyPr/>
                    <a:lstStyle/>
                    <a:p>
                      <a:pPr marL="285750" indent="-285750" algn="ctr">
                        <a:buFont typeface="Symbol"/>
                        <a:buChar char=" "/>
                      </a:pPr>
                      <a:r>
                        <a:rPr lang="fr-CA" dirty="0" smtClean="0">
                          <a:sym typeface="Symbol"/>
                        </a:rPr>
                        <a:t>Oui</a:t>
                      </a:r>
                    </a:p>
                    <a:p>
                      <a:pPr marL="285750" indent="-285750" algn="ctr">
                        <a:buFont typeface="Symbol"/>
                        <a:buChar char=" "/>
                      </a:pPr>
                      <a:endParaRPr lang="fr-CA" dirty="0" smtClean="0">
                        <a:sym typeface="Symbol"/>
                      </a:endParaRPr>
                    </a:p>
                    <a:p>
                      <a:pPr marL="285750" indent="-285750" algn="ctr">
                        <a:buFont typeface="Symbol"/>
                        <a:buChar char=" "/>
                      </a:pPr>
                      <a:r>
                        <a:rPr lang="fr-CA" dirty="0" smtClean="0">
                          <a:sym typeface="Symbol"/>
                        </a:rPr>
                        <a:t>Non</a:t>
                      </a:r>
                    </a:p>
                    <a:p>
                      <a:pPr algn="ctr"/>
                      <a:endParaRPr lang="fr-CA" dirty="0"/>
                    </a:p>
                  </a:txBody>
                  <a:tcPr anchor="ctr"/>
                </a:tc>
                <a:tc>
                  <a:txBody>
                    <a:bodyPr/>
                    <a:lstStyle/>
                    <a:p>
                      <a:pPr marL="285750" indent="-285750" algn="ctr">
                        <a:buFont typeface="Symbol"/>
                        <a:buChar char=" "/>
                      </a:pPr>
                      <a:r>
                        <a:rPr lang="fr-CA" dirty="0" smtClean="0">
                          <a:sym typeface="Symbol"/>
                        </a:rPr>
                        <a:t>Oui</a:t>
                      </a:r>
                    </a:p>
                    <a:p>
                      <a:pPr marL="285750" indent="-285750" algn="ctr">
                        <a:buFont typeface="Symbol"/>
                        <a:buChar char=" "/>
                      </a:pPr>
                      <a:endParaRPr lang="fr-CA" dirty="0" smtClean="0">
                        <a:sym typeface="Symbol"/>
                      </a:endParaRPr>
                    </a:p>
                    <a:p>
                      <a:pPr marL="285750" indent="-285750" algn="ctr">
                        <a:buFont typeface="Symbol"/>
                        <a:buChar char=" "/>
                      </a:pPr>
                      <a:r>
                        <a:rPr lang="fr-CA" dirty="0" smtClean="0">
                          <a:sym typeface="Symbol"/>
                        </a:rPr>
                        <a:t>Non</a:t>
                      </a:r>
                    </a:p>
                    <a:p>
                      <a:pPr algn="ctr"/>
                      <a:endParaRPr lang="fr-CA" dirty="0"/>
                    </a:p>
                  </a:txBody>
                  <a:tcPr anchor="ctr"/>
                </a:tc>
                <a:tc>
                  <a:txBody>
                    <a:bodyPr/>
                    <a:lstStyle/>
                    <a:p>
                      <a:pPr marL="285750" indent="-285750" algn="ctr">
                        <a:buFont typeface="Symbol"/>
                        <a:buChar char=" "/>
                      </a:pPr>
                      <a:r>
                        <a:rPr lang="fr-CA" dirty="0" smtClean="0">
                          <a:sym typeface="Symbol"/>
                        </a:rPr>
                        <a:t>Oui</a:t>
                      </a:r>
                    </a:p>
                    <a:p>
                      <a:pPr marL="285750" indent="-285750" algn="ctr">
                        <a:buFont typeface="Symbol"/>
                        <a:buChar char=" "/>
                      </a:pPr>
                      <a:endParaRPr lang="fr-CA" dirty="0" smtClean="0">
                        <a:sym typeface="Symbol"/>
                      </a:endParaRPr>
                    </a:p>
                    <a:p>
                      <a:pPr marL="285750" indent="-285750" algn="ctr">
                        <a:buFont typeface="Symbol"/>
                        <a:buChar char=" "/>
                      </a:pPr>
                      <a:r>
                        <a:rPr lang="fr-CA" dirty="0" smtClean="0">
                          <a:sym typeface="Symbol"/>
                        </a:rPr>
                        <a:t>Non</a:t>
                      </a:r>
                    </a:p>
                    <a:p>
                      <a:pPr algn="ctr"/>
                      <a:endParaRPr lang="fr-CA" dirty="0"/>
                    </a:p>
                  </a:txBody>
                  <a:tcPr anchor="ctr"/>
                </a:tc>
              </a:tr>
            </a:tbl>
          </a:graphicData>
        </a:graphic>
      </p:graphicFrame>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132856"/>
            <a:ext cx="677613" cy="764704"/>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132856"/>
            <a:ext cx="677613" cy="76470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132856"/>
            <a:ext cx="677613" cy="764704"/>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962336"/>
            <a:ext cx="726397" cy="112474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962336"/>
            <a:ext cx="726397" cy="1124744"/>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962336"/>
            <a:ext cx="726397" cy="1124744"/>
          </a:xfrm>
          <a:prstGeom prst="rect">
            <a:avLst/>
          </a:prstGeom>
        </p:spPr>
      </p:pic>
    </p:spTree>
    <p:extLst>
      <p:ext uri="{BB962C8B-B14F-4D97-AF65-F5344CB8AC3E}">
        <p14:creationId xmlns:p14="http://schemas.microsoft.com/office/powerpoint/2010/main" val="335031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parachutes</a:t>
            </a:r>
            <a:endParaRPr lang="fr-CA" dirty="0"/>
          </a:p>
        </p:txBody>
      </p:sp>
      <p:sp>
        <p:nvSpPr>
          <p:cNvPr id="3" name="Espace réservé du contenu 2"/>
          <p:cNvSpPr>
            <a:spLocks noGrp="1"/>
          </p:cNvSpPr>
          <p:nvPr>
            <p:ph idx="1"/>
          </p:nvPr>
        </p:nvSpPr>
        <p:spPr/>
        <p:txBody>
          <a:bodyPr/>
          <a:lstStyle/>
          <a:p>
            <a:r>
              <a:rPr lang="fr-CA" dirty="0" smtClean="0"/>
              <a:t>Le principe du parachute fut découvert en Chine vers 90 av. J.-C.</a:t>
            </a:r>
          </a:p>
          <a:p>
            <a:r>
              <a:rPr lang="fr-CA" dirty="0" smtClean="0"/>
              <a:t>En 1490, l’artiste et scientifique Léonard de Vinci dessina le croquis du premier parachute pouvant soutenir un humain.</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861048"/>
            <a:ext cx="1872208" cy="262109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86" y="3419495"/>
            <a:ext cx="2138685" cy="3292227"/>
          </a:xfrm>
          <a:prstGeom prst="rect">
            <a:avLst/>
          </a:prstGeom>
        </p:spPr>
      </p:pic>
    </p:spTree>
    <p:extLst>
      <p:ext uri="{BB962C8B-B14F-4D97-AF65-F5344CB8AC3E}">
        <p14:creationId xmlns:p14="http://schemas.microsoft.com/office/powerpoint/2010/main" val="3810187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 un parachute</a:t>
            </a:r>
            <a:endParaRPr lang="fr-CA" dirty="0"/>
          </a:p>
        </p:txBody>
      </p:sp>
      <p:sp>
        <p:nvSpPr>
          <p:cNvPr id="3" name="Espace réservé du contenu 2"/>
          <p:cNvSpPr>
            <a:spLocks noGrp="1"/>
          </p:cNvSpPr>
          <p:nvPr>
            <p:ph idx="1"/>
          </p:nvPr>
        </p:nvSpPr>
        <p:spPr/>
        <p:txBody>
          <a:bodyPr/>
          <a:lstStyle/>
          <a:p>
            <a:r>
              <a:rPr lang="fr-CA" dirty="0" smtClean="0"/>
              <a:t>Au moment de son ouverture, la grande surface d’un parachute augmente la résistance de l’air au mouvement, ce qui ralentit la vitesse de chute d’un objet ou d’une personne.</a:t>
            </a:r>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12976"/>
            <a:ext cx="2600690" cy="3367800"/>
          </a:xfrm>
          <a:prstGeom prst="rect">
            <a:avLst/>
          </a:prstGeom>
        </p:spPr>
      </p:pic>
    </p:spTree>
    <p:extLst>
      <p:ext uri="{BB962C8B-B14F-4D97-AF65-F5344CB8AC3E}">
        <p14:creationId xmlns:p14="http://schemas.microsoft.com/office/powerpoint/2010/main" val="200076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548680"/>
            <a:ext cx="8229600" cy="557748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fr-CA" dirty="0" smtClean="0"/>
              <a:t>Un parachute est constitué d’une large toile  d’un matériau léger comme la soie ou le nylon.</a:t>
            </a:r>
          </a:p>
          <a:p>
            <a:r>
              <a:rPr lang="fr-CA" dirty="0" smtClean="0"/>
              <a:t>Il peut avoir différentes formes.</a:t>
            </a:r>
            <a:endParaRPr lang="fr-CA"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818" y="1465249"/>
            <a:ext cx="2368495" cy="270685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17" y="2818675"/>
            <a:ext cx="2657525" cy="2645714"/>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697" y="4358746"/>
            <a:ext cx="2736739" cy="2211285"/>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8838" y="2390054"/>
            <a:ext cx="2331057" cy="3502955"/>
          </a:xfrm>
          <a:prstGeom prst="rect">
            <a:avLst/>
          </a:prstGeom>
        </p:spPr>
      </p:pic>
    </p:spTree>
    <p:extLst>
      <p:ext uri="{BB962C8B-B14F-4D97-AF65-F5344CB8AC3E}">
        <p14:creationId xmlns:p14="http://schemas.microsoft.com/office/powerpoint/2010/main" val="146873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Observe la vidéo suivante</a:t>
            </a:r>
            <a:endParaRPr lang="fr-CA" dirty="0"/>
          </a:p>
        </p:txBody>
      </p:sp>
      <p:sp>
        <p:nvSpPr>
          <p:cNvPr id="4" name="Espace réservé du contenu 3"/>
          <p:cNvSpPr>
            <a:spLocks noGrp="1"/>
          </p:cNvSpPr>
          <p:nvPr>
            <p:ph sz="half" idx="2"/>
          </p:nvPr>
        </p:nvSpPr>
        <p:spPr>
          <a:xfrm>
            <a:off x="426128" y="2438400"/>
            <a:ext cx="4040188" cy="2430760"/>
          </a:xfrm>
          <a:ln w="28575">
            <a:solidFill>
              <a:schemeClr val="tx2"/>
            </a:solidFill>
          </a:ln>
        </p:spPr>
        <p:txBody>
          <a:bodyPr/>
          <a:lstStyle/>
          <a:p>
            <a:r>
              <a:rPr lang="fr-CA" sz="1800" dirty="0">
                <a:hlinkClick r:id="rId3"/>
              </a:rPr>
              <a:t>https://</a:t>
            </a:r>
            <a:r>
              <a:rPr lang="fr-CA" sz="1800" dirty="0" smtClean="0">
                <a:hlinkClick r:id="rId3"/>
              </a:rPr>
              <a:t>www.youtube.com/watch?v=jkX2ajjakPQ</a:t>
            </a:r>
            <a:endParaRPr lang="fr-CA" sz="1800" dirty="0" smtClean="0"/>
          </a:p>
          <a:p>
            <a:endParaRPr lang="fr-CA" dirty="0" smtClean="0"/>
          </a:p>
          <a:p>
            <a:r>
              <a:rPr lang="fr-CA" dirty="0" smtClean="0"/>
              <a:t>Cliquez sur le lien pour visionner les </a:t>
            </a:r>
            <a:r>
              <a:rPr lang="fr-CA" b="1" dirty="0" smtClean="0">
                <a:effectLst>
                  <a:outerShdw blurRad="38100" dist="38100" dir="2700000" algn="tl">
                    <a:srgbClr val="000000">
                      <a:alpha val="43137"/>
                    </a:srgbClr>
                  </a:outerShdw>
                </a:effectLst>
              </a:rPr>
              <a:t>12 premières minutes</a:t>
            </a:r>
            <a:r>
              <a:rPr lang="fr-CA" dirty="0" smtClean="0"/>
              <a:t>.</a:t>
            </a:r>
            <a:endParaRPr lang="fr-CA" dirty="0"/>
          </a:p>
        </p:txBody>
      </p:sp>
      <p:sp>
        <p:nvSpPr>
          <p:cNvPr id="5" name="Espace réservé du texte 4"/>
          <p:cNvSpPr>
            <a:spLocks noGrp="1"/>
          </p:cNvSpPr>
          <p:nvPr>
            <p:ph type="body" sz="quarter" idx="3"/>
          </p:nvPr>
        </p:nvSpPr>
        <p:spPr>
          <a:xfrm>
            <a:off x="4645025" y="1556792"/>
            <a:ext cx="4041775" cy="639762"/>
          </a:xfrm>
        </p:spPr>
        <p:txBody>
          <a:bodyPr/>
          <a:lstStyle/>
          <a:p>
            <a:r>
              <a:rPr lang="fr-CA" sz="2400" dirty="0" smtClean="0"/>
              <a:t>Observations</a:t>
            </a:r>
            <a:endParaRPr lang="fr-CA" sz="2400" dirty="0"/>
          </a:p>
        </p:txBody>
      </p:sp>
      <p:sp>
        <p:nvSpPr>
          <p:cNvPr id="6" name="Espace réservé du contenu 5"/>
          <p:cNvSpPr>
            <a:spLocks noGrp="1"/>
          </p:cNvSpPr>
          <p:nvPr>
            <p:ph sz="quarter" idx="4"/>
          </p:nvPr>
        </p:nvSpPr>
        <p:spPr/>
        <p:txBody>
          <a:bodyPr/>
          <a:lstStyle/>
          <a:p>
            <a:r>
              <a:rPr lang="fr-CA" dirty="0" smtClean="0"/>
              <a:t>Que remarques-tu au niveau de la vitesse de chute?</a:t>
            </a:r>
          </a:p>
          <a:p>
            <a:r>
              <a:rPr lang="fr-CA" dirty="0" smtClean="0"/>
              <a:t>Avant l’ouverture du parachute</a:t>
            </a:r>
          </a:p>
          <a:p>
            <a:r>
              <a:rPr lang="fr-CA" dirty="0" smtClean="0"/>
              <a:t>Après l’ouverture</a:t>
            </a:r>
            <a:endParaRPr lang="fr-CA"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3" y="4471448"/>
            <a:ext cx="2088232" cy="2386551"/>
          </a:xfrm>
          <a:prstGeom prst="rect">
            <a:avLst/>
          </a:prstGeom>
        </p:spPr>
      </p:pic>
    </p:spTree>
    <p:extLst>
      <p:ext uri="{BB962C8B-B14F-4D97-AF65-F5344CB8AC3E}">
        <p14:creationId xmlns:p14="http://schemas.microsoft.com/office/powerpoint/2010/main" val="174132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premier saut</a:t>
            </a:r>
            <a:endParaRPr lang="fr-CA" dirty="0"/>
          </a:p>
        </p:txBody>
      </p:sp>
      <p:sp>
        <p:nvSpPr>
          <p:cNvPr id="3" name="Espace réservé du contenu 2"/>
          <p:cNvSpPr>
            <a:spLocks noGrp="1"/>
          </p:cNvSpPr>
          <p:nvPr>
            <p:ph idx="1"/>
          </p:nvPr>
        </p:nvSpPr>
        <p:spPr/>
        <p:txBody>
          <a:bodyPr/>
          <a:lstStyle/>
          <a:p>
            <a:r>
              <a:rPr lang="fr-CA" dirty="0"/>
              <a:t>André Jacques Garnerin effectuera </a:t>
            </a:r>
            <a:r>
              <a:rPr lang="fr-CA" dirty="0" smtClean="0"/>
              <a:t>le </a:t>
            </a:r>
            <a:r>
              <a:rPr lang="fr-CA" dirty="0"/>
              <a:t>premier véritable saut de l’histoire du parachute s'élançant avec succès le 22 octobre 1797 depuis un ballon à 680 mètres au-dessus du parc Monceau à Paris.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284984"/>
            <a:ext cx="2343150" cy="3429000"/>
          </a:xfrm>
          <a:prstGeom prst="rect">
            <a:avLst/>
          </a:prstGeom>
        </p:spPr>
      </p:pic>
    </p:spTree>
    <p:extLst>
      <p:ext uri="{BB962C8B-B14F-4D97-AF65-F5344CB8AC3E}">
        <p14:creationId xmlns:p14="http://schemas.microsoft.com/office/powerpoint/2010/main" val="149078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Le premier saut d’un avion</a:t>
            </a:r>
            <a:endParaRPr lang="fr-CA" dirty="0"/>
          </a:p>
        </p:txBody>
      </p:sp>
      <p:sp>
        <p:nvSpPr>
          <p:cNvPr id="3" name="Espace réservé du contenu 2"/>
          <p:cNvSpPr>
            <a:spLocks noGrp="1"/>
          </p:cNvSpPr>
          <p:nvPr>
            <p:ph idx="1"/>
          </p:nvPr>
        </p:nvSpPr>
        <p:spPr>
          <a:xfrm>
            <a:off x="395536" y="1844824"/>
            <a:ext cx="8229600" cy="3633267"/>
          </a:xfrm>
        </p:spPr>
        <p:txBody>
          <a:bodyPr>
            <a:normAutofit/>
          </a:bodyPr>
          <a:lstStyle/>
          <a:p>
            <a:r>
              <a:rPr lang="fr-CA" dirty="0"/>
              <a:t>Au début du XX</a:t>
            </a:r>
            <a:r>
              <a:rPr lang="fr-CA" baseline="30000" dirty="0"/>
              <a:t>ème</a:t>
            </a:r>
            <a:r>
              <a:rPr lang="fr-CA" dirty="0"/>
              <a:t> siècle, le parachute sera surtout utilisé comme dispositif de sécurité pour évacuer en vol un aéronef en perdition. Ainsi, le 1</a:t>
            </a:r>
            <a:r>
              <a:rPr lang="fr-CA" baseline="30000" dirty="0"/>
              <a:t>er</a:t>
            </a:r>
            <a:r>
              <a:rPr lang="fr-CA" dirty="0"/>
              <a:t> mars 1912 a lieu le premier saut en parachute depuis un avion, effectué par un américain, </a:t>
            </a:r>
            <a:r>
              <a:rPr lang="fr-CA" dirty="0" err="1"/>
              <a:t>Alber</a:t>
            </a:r>
            <a:r>
              <a:rPr lang="fr-CA" dirty="0"/>
              <a:t> </a:t>
            </a:r>
            <a:r>
              <a:rPr lang="fr-CA" dirty="0" smtClean="0"/>
              <a:t>Berry. </a:t>
            </a:r>
          </a:p>
          <a:p>
            <a:endParaRPr lang="fr-CA"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44" r="87"/>
          <a:stretch/>
        </p:blipFill>
        <p:spPr>
          <a:xfrm>
            <a:off x="4860032" y="3798552"/>
            <a:ext cx="3906841" cy="2942816"/>
          </a:xfrm>
          <a:prstGeom prst="rect">
            <a:avLst/>
          </a:prstGeom>
        </p:spPr>
      </p:pic>
    </p:spTree>
    <p:extLst>
      <p:ext uri="{BB962C8B-B14F-4D97-AF65-F5344CB8AC3E}">
        <p14:creationId xmlns:p14="http://schemas.microsoft.com/office/powerpoint/2010/main" val="43248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Adolphe Pégoud</a:t>
            </a:r>
            <a:endParaRPr lang="fr-CA"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382709"/>
            <a:ext cx="2615755" cy="222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1772816"/>
            <a:ext cx="8640960" cy="2308324"/>
          </a:xfrm>
          <a:prstGeom prst="rect">
            <a:avLst/>
          </a:prstGeom>
        </p:spPr>
        <p:txBody>
          <a:bodyPr wrap="square">
            <a:spAutoFit/>
          </a:bodyPr>
          <a:lstStyle/>
          <a:p>
            <a:pPr marL="342900" lvl="0" indent="-228600">
              <a:spcBef>
                <a:spcPct val="20000"/>
              </a:spcBef>
              <a:buClr>
                <a:srgbClr val="4F81BD"/>
              </a:buClr>
              <a:buFont typeface="Arial" pitchFamily="34" charset="0"/>
              <a:buChar char="•"/>
            </a:pPr>
            <a:r>
              <a:rPr lang="fr-CA" sz="2400" dirty="0">
                <a:solidFill>
                  <a:srgbClr val="1F497D"/>
                </a:solidFill>
              </a:rPr>
              <a:t>Le 19 août 1913, ce fut le Français Adolphe Pégoud qui sauta à 200 mètres du sol de son avion Blériot sacrifié pour l'occasion au-dessus de l'aérodrome de </a:t>
            </a:r>
            <a:r>
              <a:rPr lang="fr-CA" sz="2400" dirty="0" err="1">
                <a:solidFill>
                  <a:srgbClr val="1F497D"/>
                </a:solidFill>
              </a:rPr>
              <a:t>Châteaufort</a:t>
            </a:r>
            <a:r>
              <a:rPr lang="fr-CA" sz="2400" dirty="0">
                <a:solidFill>
                  <a:srgbClr val="1F497D"/>
                </a:solidFill>
              </a:rPr>
              <a:t> dans les </a:t>
            </a:r>
            <a:r>
              <a:rPr lang="fr-CA" sz="2400" dirty="0" err="1">
                <a:solidFill>
                  <a:srgbClr val="1F497D"/>
                </a:solidFill>
              </a:rPr>
              <a:t>Yveline</a:t>
            </a:r>
            <a:r>
              <a:rPr lang="fr-CA" sz="2400" dirty="0">
                <a:solidFill>
                  <a:srgbClr val="1F497D"/>
                </a:solidFill>
              </a:rPr>
              <a:t>. Heurtant l'empennage de son avion, il se fractura l'épaule et termina sa chute dans un arbre.</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652991"/>
            <a:ext cx="1580376" cy="2985902"/>
          </a:xfrm>
          <a:prstGeom prst="rect">
            <a:avLst/>
          </a:prstGeom>
        </p:spPr>
      </p:pic>
    </p:spTree>
    <p:extLst>
      <p:ext uri="{BB962C8B-B14F-4D97-AF65-F5344CB8AC3E}">
        <p14:creationId xmlns:p14="http://schemas.microsoft.com/office/powerpoint/2010/main" val="2588568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241</TotalTime>
  <Words>669</Words>
  <Application>Microsoft Office PowerPoint</Application>
  <PresentationFormat>Affichage à l'écran (4:3)</PresentationFormat>
  <Paragraphs>62</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Apothicaire</vt:lpstr>
      <vt:lpstr>Un parachute pour le Père Noël</vt:lpstr>
      <vt:lpstr>Notre prédiction</vt:lpstr>
      <vt:lpstr>Les parachutes</vt:lpstr>
      <vt:lpstr>Pourquoi un parachute</vt:lpstr>
      <vt:lpstr>Présentation PowerPoint</vt:lpstr>
      <vt:lpstr>Observe la vidéo suivante</vt:lpstr>
      <vt:lpstr>Le premier saut</vt:lpstr>
      <vt:lpstr>Le premier saut d’un avion</vt:lpstr>
      <vt:lpstr>Adolphe Pégoud</vt:lpstr>
    </vt:vector>
  </TitlesOfParts>
  <Company>Comission Scolaire des chênes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parachute pour le Père Noël</dc:title>
  <dc:creator>poste</dc:creator>
  <cp:lastModifiedBy>poste</cp:lastModifiedBy>
  <cp:revision>32</cp:revision>
  <dcterms:created xsi:type="dcterms:W3CDTF">2017-11-17T20:00:06Z</dcterms:created>
  <dcterms:modified xsi:type="dcterms:W3CDTF">2017-12-01T16:43:29Z</dcterms:modified>
</cp:coreProperties>
</file>