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92" r:id="rId1"/>
  </p:sldMasterIdLst>
  <p:notesMasterIdLst>
    <p:notesMasterId r:id="rId11"/>
  </p:notesMasterIdLst>
  <p:sldIdLst>
    <p:sldId id="256" r:id="rId2"/>
    <p:sldId id="258" r:id="rId3"/>
    <p:sldId id="257" r:id="rId4"/>
    <p:sldId id="265" r:id="rId5"/>
    <p:sldId id="259" r:id="rId6"/>
    <p:sldId id="261" r:id="rId7"/>
    <p:sldId id="262" r:id="rId8"/>
    <p:sldId id="260" r:id="rId9"/>
    <p:sldId id="264" r:id="rId10"/>
  </p:sldIdLst>
  <p:sldSz cx="12192000" cy="68580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3" autoAdjust="0"/>
    <p:restoredTop sz="72114" autoAdjust="0"/>
  </p:normalViewPr>
  <p:slideViewPr>
    <p:cSldViewPr snapToGrid="0">
      <p:cViewPr>
        <p:scale>
          <a:sx n="80" d="100"/>
          <a:sy n="80" d="100"/>
        </p:scale>
        <p:origin x="-324" y="3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1"/>
            <a:ext cx="3043343" cy="467071"/>
          </a:xfrm>
          <a:prstGeom prst="rect">
            <a:avLst/>
          </a:prstGeom>
        </p:spPr>
        <p:txBody>
          <a:bodyPr vert="horz" lIns="93317" tIns="46659" rIns="93317" bIns="46659" rtlCol="0"/>
          <a:lstStyle>
            <a:lvl1pPr algn="l">
              <a:defRPr sz="1300"/>
            </a:lvl1pPr>
          </a:lstStyle>
          <a:p>
            <a:endParaRPr lang="fr-CA"/>
          </a:p>
        </p:txBody>
      </p:sp>
      <p:sp>
        <p:nvSpPr>
          <p:cNvPr id="3" name="Espace réservé de la date 2"/>
          <p:cNvSpPr>
            <a:spLocks noGrp="1"/>
          </p:cNvSpPr>
          <p:nvPr>
            <p:ph type="dt" idx="1"/>
          </p:nvPr>
        </p:nvSpPr>
        <p:spPr>
          <a:xfrm>
            <a:off x="3978131" y="1"/>
            <a:ext cx="3043343" cy="467071"/>
          </a:xfrm>
          <a:prstGeom prst="rect">
            <a:avLst/>
          </a:prstGeom>
        </p:spPr>
        <p:txBody>
          <a:bodyPr vert="horz" lIns="93317" tIns="46659" rIns="93317" bIns="46659" rtlCol="0"/>
          <a:lstStyle>
            <a:lvl1pPr algn="r">
              <a:defRPr sz="1300"/>
            </a:lvl1pPr>
          </a:lstStyle>
          <a:p>
            <a:fld id="{364B7BF0-0CA5-46CC-B39A-1E388C3E1291}" type="datetimeFigureOut">
              <a:rPr lang="fr-CA" smtClean="0"/>
              <a:t>2017-12-01</a:t>
            </a:fld>
            <a:endParaRPr lang="fr-CA"/>
          </a:p>
        </p:txBody>
      </p:sp>
      <p:sp>
        <p:nvSpPr>
          <p:cNvPr id="4" name="Espace réservé de l'image des diapositives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17" tIns="46659" rIns="93317" bIns="46659" rtlCol="0" anchor="ctr"/>
          <a:lstStyle/>
          <a:p>
            <a:endParaRPr lang="fr-CA"/>
          </a:p>
        </p:txBody>
      </p:sp>
      <p:sp>
        <p:nvSpPr>
          <p:cNvPr id="5" name="Espace réservé des notes 4"/>
          <p:cNvSpPr>
            <a:spLocks noGrp="1"/>
          </p:cNvSpPr>
          <p:nvPr>
            <p:ph type="body" sz="quarter" idx="3"/>
          </p:nvPr>
        </p:nvSpPr>
        <p:spPr>
          <a:xfrm>
            <a:off x="702310" y="4480004"/>
            <a:ext cx="5618480" cy="3665459"/>
          </a:xfrm>
          <a:prstGeom prst="rect">
            <a:avLst/>
          </a:prstGeom>
        </p:spPr>
        <p:txBody>
          <a:bodyPr vert="horz" lIns="93317" tIns="46659" rIns="93317" bIns="46659"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6" name="Espace réservé du pied de page 5"/>
          <p:cNvSpPr>
            <a:spLocks noGrp="1"/>
          </p:cNvSpPr>
          <p:nvPr>
            <p:ph type="ftr" sz="quarter" idx="4"/>
          </p:nvPr>
        </p:nvSpPr>
        <p:spPr>
          <a:xfrm>
            <a:off x="0" y="8842030"/>
            <a:ext cx="3043343" cy="467070"/>
          </a:xfrm>
          <a:prstGeom prst="rect">
            <a:avLst/>
          </a:prstGeom>
        </p:spPr>
        <p:txBody>
          <a:bodyPr vert="horz" lIns="93317" tIns="46659" rIns="93317" bIns="46659" rtlCol="0" anchor="b"/>
          <a:lstStyle>
            <a:lvl1pPr algn="l">
              <a:defRPr sz="1300"/>
            </a:lvl1pPr>
          </a:lstStyle>
          <a:p>
            <a:endParaRPr lang="fr-CA"/>
          </a:p>
        </p:txBody>
      </p:sp>
      <p:sp>
        <p:nvSpPr>
          <p:cNvPr id="7" name="Espace réservé du numéro de diapositive 6"/>
          <p:cNvSpPr>
            <a:spLocks noGrp="1"/>
          </p:cNvSpPr>
          <p:nvPr>
            <p:ph type="sldNum" sz="quarter" idx="5"/>
          </p:nvPr>
        </p:nvSpPr>
        <p:spPr>
          <a:xfrm>
            <a:off x="3978131" y="8842030"/>
            <a:ext cx="3043343" cy="467070"/>
          </a:xfrm>
          <a:prstGeom prst="rect">
            <a:avLst/>
          </a:prstGeom>
        </p:spPr>
        <p:txBody>
          <a:bodyPr vert="horz" lIns="93317" tIns="46659" rIns="93317" bIns="46659" rtlCol="0" anchor="b"/>
          <a:lstStyle>
            <a:lvl1pPr algn="r">
              <a:defRPr sz="1300"/>
            </a:lvl1pPr>
          </a:lstStyle>
          <a:p>
            <a:fld id="{3487F31B-E18D-4F81-B769-B3B90261C122}" type="slidenum">
              <a:rPr lang="fr-CA" smtClean="0"/>
              <a:t>‹N°›</a:t>
            </a:fld>
            <a:endParaRPr lang="fr-CA"/>
          </a:p>
        </p:txBody>
      </p:sp>
    </p:spTree>
    <p:extLst>
      <p:ext uri="{BB962C8B-B14F-4D97-AF65-F5344CB8AC3E}">
        <p14:creationId xmlns:p14="http://schemas.microsoft.com/office/powerpoint/2010/main" val="3785852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3487F31B-E18D-4F81-B769-B3B90261C122}" type="slidenum">
              <a:rPr lang="fr-CA" smtClean="0"/>
              <a:t>1</a:t>
            </a:fld>
            <a:endParaRPr lang="fr-CA"/>
          </a:p>
        </p:txBody>
      </p:sp>
    </p:spTree>
    <p:extLst>
      <p:ext uri="{BB962C8B-B14F-4D97-AF65-F5344CB8AC3E}">
        <p14:creationId xmlns:p14="http://schemas.microsoft.com/office/powerpoint/2010/main" val="3541673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smtClean="0"/>
              <a:t>Demander aux élèves d’observer chacune de ces structures.</a:t>
            </a:r>
          </a:p>
          <a:p>
            <a:r>
              <a:rPr lang="fr-CA" dirty="0" smtClean="0"/>
              <a:t>Que remarquent-ils? La base, les matériaux, la hauteur,</a:t>
            </a:r>
            <a:r>
              <a:rPr lang="fr-CA" baseline="0" dirty="0" smtClean="0"/>
              <a:t> la forme générale, les formes utilisées</a:t>
            </a:r>
            <a:endParaRPr lang="fr-CA" dirty="0"/>
          </a:p>
        </p:txBody>
      </p:sp>
      <p:sp>
        <p:nvSpPr>
          <p:cNvPr id="4" name="Espace réservé du numéro de diapositive 3"/>
          <p:cNvSpPr>
            <a:spLocks noGrp="1"/>
          </p:cNvSpPr>
          <p:nvPr>
            <p:ph type="sldNum" sz="quarter" idx="10"/>
          </p:nvPr>
        </p:nvSpPr>
        <p:spPr/>
        <p:txBody>
          <a:bodyPr/>
          <a:lstStyle/>
          <a:p>
            <a:fld id="{3487F31B-E18D-4F81-B769-B3B90261C122}" type="slidenum">
              <a:rPr lang="fr-CA" smtClean="0"/>
              <a:t>2</a:t>
            </a:fld>
            <a:endParaRPr lang="fr-CA"/>
          </a:p>
        </p:txBody>
      </p:sp>
    </p:spTree>
    <p:extLst>
      <p:ext uri="{BB962C8B-B14F-4D97-AF65-F5344CB8AC3E}">
        <p14:creationId xmlns:p14="http://schemas.microsoft.com/office/powerpoint/2010/main" val="6883686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smtClean="0">
                <a:solidFill>
                  <a:schemeClr val="tx1"/>
                </a:solidFill>
                <a:effectLst/>
                <a:latin typeface="+mn-lt"/>
                <a:ea typeface="+mn-ea"/>
                <a:cs typeface="+mn-cs"/>
              </a:rPr>
              <a:t>Les tours qui tiennent le mieux en équilibre sont celles dont la base est relativement large et le sommet étroit (comme la tour Eiffel), car leur centre de gravité est relativement bas.  </a:t>
            </a:r>
            <a:endParaRPr lang="fr-CA"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Il est possible de construire des tours plus élancées, mais leur équilibre est généralement plus précaire.</a:t>
            </a:r>
          </a:p>
          <a:p>
            <a:r>
              <a:rPr lang="fr-FR" sz="1200" kern="1200" dirty="0" smtClean="0">
                <a:solidFill>
                  <a:schemeClr val="tx1"/>
                </a:solidFill>
                <a:effectLst/>
                <a:latin typeface="+mn-lt"/>
                <a:ea typeface="+mn-ea"/>
                <a:cs typeface="+mn-cs"/>
              </a:rPr>
              <a:t>Mais pourquoi la tour de Pise en Italie est-elle penchée</a:t>
            </a:r>
            <a:r>
              <a:rPr lang="fr-FR" sz="1200" kern="1200" baseline="0" dirty="0" smtClean="0">
                <a:solidFill>
                  <a:schemeClr val="tx1"/>
                </a:solidFill>
                <a:effectLst/>
                <a:latin typeface="+mn-lt"/>
                <a:ea typeface="+mn-ea"/>
                <a:cs typeface="+mn-cs"/>
              </a:rPr>
              <a:t> selon toi? Est-ce le grelot qui est trop lourd?</a:t>
            </a:r>
          </a:p>
          <a:p>
            <a:r>
              <a:rPr lang="fr-FR" sz="1200" kern="1200" baseline="0" dirty="0" smtClean="0">
                <a:solidFill>
                  <a:schemeClr val="tx1"/>
                </a:solidFill>
                <a:effectLst/>
                <a:latin typeface="+mn-lt"/>
                <a:ea typeface="+mn-ea"/>
                <a:cs typeface="+mn-cs"/>
              </a:rPr>
              <a:t>Le principal problème vient du type de sol sur lequel elle est construite.</a:t>
            </a:r>
            <a:endParaRPr lang="fr-CA" baseline="0" dirty="0" smtClean="0"/>
          </a:p>
        </p:txBody>
      </p:sp>
      <p:sp>
        <p:nvSpPr>
          <p:cNvPr id="4" name="Espace réservé du numéro de diapositive 3"/>
          <p:cNvSpPr>
            <a:spLocks noGrp="1"/>
          </p:cNvSpPr>
          <p:nvPr>
            <p:ph type="sldNum" sz="quarter" idx="10"/>
          </p:nvPr>
        </p:nvSpPr>
        <p:spPr/>
        <p:txBody>
          <a:bodyPr/>
          <a:lstStyle/>
          <a:p>
            <a:fld id="{3487F31B-E18D-4F81-B769-B3B90261C122}" type="slidenum">
              <a:rPr lang="fr-CA" smtClean="0"/>
              <a:t>3</a:t>
            </a:fld>
            <a:endParaRPr lang="fr-CA"/>
          </a:p>
        </p:txBody>
      </p:sp>
    </p:spTree>
    <p:extLst>
      <p:ext uri="{BB962C8B-B14F-4D97-AF65-F5344CB8AC3E}">
        <p14:creationId xmlns:p14="http://schemas.microsoft.com/office/powerpoint/2010/main" val="39047450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Prenez deux cartons à photocopieur</a:t>
            </a:r>
            <a:r>
              <a:rPr lang="fr-CA" baseline="0" dirty="0" smtClean="0"/>
              <a:t> de format lettre. Coupez-en un de moitié sur le sens de la longueur puis f</a:t>
            </a:r>
            <a:r>
              <a:rPr lang="fr-CA" dirty="0" smtClean="0"/>
              <a:t>ormez</a:t>
            </a:r>
            <a:r>
              <a:rPr lang="fr-CA" baseline="0" dirty="0" smtClean="0"/>
              <a:t> deux cylindres, un sur la longueur (le jaune) et l’autre sur la largeur (le vert).</a:t>
            </a:r>
          </a:p>
          <a:p>
            <a:r>
              <a:rPr lang="fr-CA" baseline="0" dirty="0" smtClean="0"/>
              <a:t>Par la suite, demandez aux élèves de prédire le résultat si vous placez un même dictionnaire sur chacun des cylindres à tour de rôle.</a:t>
            </a:r>
          </a:p>
          <a:p>
            <a:r>
              <a:rPr lang="fr-CA" baseline="0" dirty="0" smtClean="0"/>
              <a:t>Passez à l’action!</a:t>
            </a:r>
          </a:p>
          <a:p>
            <a:r>
              <a:rPr lang="fr-CA" baseline="0" dirty="0" smtClean="0"/>
              <a:t>Le cylindre étroit est moins stable et moins solide que l’autre puisque sa base est moins large.</a:t>
            </a:r>
          </a:p>
          <a:p>
            <a:endParaRPr lang="fr-CA" baseline="0" dirty="0" smtClean="0"/>
          </a:p>
          <a:p>
            <a:r>
              <a:rPr lang="fr-CA" baseline="0" smtClean="0"/>
              <a:t>Prolongement possible: </a:t>
            </a:r>
            <a:r>
              <a:rPr lang="fr-CA" baseline="0" dirty="0" smtClean="0"/>
              <a:t>est-ce que le résultat serait le même avec un prisme à base triangulaire ou à </a:t>
            </a:r>
            <a:r>
              <a:rPr lang="fr-CA" baseline="0" smtClean="0"/>
              <a:t>base carré?</a:t>
            </a:r>
            <a:endParaRPr lang="fr-CA" dirty="0"/>
          </a:p>
        </p:txBody>
      </p:sp>
      <p:sp>
        <p:nvSpPr>
          <p:cNvPr id="4" name="Espace réservé du numéro de diapositive 3"/>
          <p:cNvSpPr>
            <a:spLocks noGrp="1"/>
          </p:cNvSpPr>
          <p:nvPr>
            <p:ph type="sldNum" sz="quarter" idx="10"/>
          </p:nvPr>
        </p:nvSpPr>
        <p:spPr/>
        <p:txBody>
          <a:bodyPr/>
          <a:lstStyle/>
          <a:p>
            <a:fld id="{3487F31B-E18D-4F81-B769-B3B90261C122}" type="slidenum">
              <a:rPr lang="fr-CA" smtClean="0"/>
              <a:t>4</a:t>
            </a:fld>
            <a:endParaRPr lang="fr-CA"/>
          </a:p>
        </p:txBody>
      </p:sp>
    </p:spTree>
    <p:extLst>
      <p:ext uri="{BB962C8B-B14F-4D97-AF65-F5344CB8AC3E}">
        <p14:creationId xmlns:p14="http://schemas.microsoft.com/office/powerpoint/2010/main" val="19849539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Le cercle et l’ovale sont parmi les formes les plus résistantes.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Par exemple : l’</a:t>
            </a:r>
            <a:r>
              <a:rPr lang="fr-FR" sz="1200" kern="1200" dirty="0" err="1" smtClean="0">
                <a:solidFill>
                  <a:schemeClr val="tx1"/>
                </a:solidFill>
                <a:effectLst/>
                <a:latin typeface="+mn-lt"/>
                <a:ea typeface="+mn-ea"/>
                <a:cs typeface="+mn-cs"/>
              </a:rPr>
              <a:t>oeuf</a:t>
            </a:r>
            <a:r>
              <a:rPr lang="fr-FR" sz="1200" kern="1200" dirty="0" smtClean="0">
                <a:solidFill>
                  <a:schemeClr val="tx1"/>
                </a:solidFill>
                <a:effectLst/>
                <a:latin typeface="+mn-lt"/>
                <a:ea typeface="+mn-ea"/>
                <a:cs typeface="+mn-cs"/>
              </a:rPr>
              <a:t> est presque incassable lorsqu’on applique une pression à ses extrémités et l’igloo n’a pas de poutre pour supporter son toit.</a:t>
            </a:r>
            <a:endParaRPr lang="fr-CA" sz="1200" kern="1200" dirty="0" smtClean="0">
              <a:solidFill>
                <a:schemeClr val="tx1"/>
              </a:solidFill>
              <a:effectLst/>
              <a:latin typeface="+mn-lt"/>
              <a:ea typeface="+mn-ea"/>
              <a:cs typeface="+mn-cs"/>
            </a:endParaRPr>
          </a:p>
          <a:p>
            <a:endParaRPr lang="fr-CA" dirty="0"/>
          </a:p>
        </p:txBody>
      </p:sp>
      <p:sp>
        <p:nvSpPr>
          <p:cNvPr id="4" name="Espace réservé du numéro de diapositive 3"/>
          <p:cNvSpPr>
            <a:spLocks noGrp="1"/>
          </p:cNvSpPr>
          <p:nvPr>
            <p:ph type="sldNum" sz="quarter" idx="10"/>
          </p:nvPr>
        </p:nvSpPr>
        <p:spPr/>
        <p:txBody>
          <a:bodyPr/>
          <a:lstStyle/>
          <a:p>
            <a:fld id="{3487F31B-E18D-4F81-B769-B3B90261C122}" type="slidenum">
              <a:rPr lang="fr-CA" smtClean="0"/>
              <a:t>5</a:t>
            </a:fld>
            <a:endParaRPr lang="fr-CA"/>
          </a:p>
        </p:txBody>
      </p:sp>
    </p:spTree>
    <p:extLst>
      <p:ext uri="{BB962C8B-B14F-4D97-AF65-F5344CB8AC3E}">
        <p14:creationId xmlns:p14="http://schemas.microsoft.com/office/powerpoint/2010/main" val="31875565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Le triangle est une structure de base rigide qui ne peut s’effondrer ni se déformer.  C’est donc une forme de base qui est souvent utilisée en architecture et en ingénierie, tout spécialement dans la construction de toits et de ponts.  </a:t>
            </a:r>
          </a:p>
        </p:txBody>
      </p:sp>
      <p:sp>
        <p:nvSpPr>
          <p:cNvPr id="4" name="Espace réservé du numéro de diapositive 3"/>
          <p:cNvSpPr>
            <a:spLocks noGrp="1"/>
          </p:cNvSpPr>
          <p:nvPr>
            <p:ph type="sldNum" sz="quarter" idx="10"/>
          </p:nvPr>
        </p:nvSpPr>
        <p:spPr/>
        <p:txBody>
          <a:bodyPr/>
          <a:lstStyle/>
          <a:p>
            <a:fld id="{3487F31B-E18D-4F81-B769-B3B90261C122}" type="slidenum">
              <a:rPr lang="fr-CA" smtClean="0"/>
              <a:t>6</a:t>
            </a:fld>
            <a:endParaRPr lang="fr-CA"/>
          </a:p>
        </p:txBody>
      </p:sp>
    </p:spTree>
    <p:extLst>
      <p:ext uri="{BB962C8B-B14F-4D97-AF65-F5344CB8AC3E}">
        <p14:creationId xmlns:p14="http://schemas.microsoft.com/office/powerpoint/2010/main" val="5493314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 typeface="Arial" panose="020B0604020202020204" pitchFamily="34" charset="0"/>
              <a:buNone/>
            </a:pPr>
            <a:r>
              <a:rPr lang="fr-CA" dirty="0" smtClean="0"/>
              <a:t>Le carré est également utilisé mais souvent en y ajoutant des poutres diagonales pour augmenter sa solidité.</a:t>
            </a:r>
          </a:p>
          <a:p>
            <a:pPr marL="174969" indent="-174969">
              <a:buFont typeface="Arial" panose="020B0604020202020204" pitchFamily="34" charset="0"/>
              <a:buChar char="•"/>
            </a:pPr>
            <a:endParaRPr lang="fr-CA" dirty="0" smtClean="0"/>
          </a:p>
          <a:p>
            <a:pPr marL="174969" indent="-174969">
              <a:buFont typeface="Arial" panose="020B0604020202020204" pitchFamily="34" charset="0"/>
              <a:buChar char="•"/>
            </a:pPr>
            <a:endParaRPr lang="fr-CA" dirty="0"/>
          </a:p>
        </p:txBody>
      </p:sp>
      <p:sp>
        <p:nvSpPr>
          <p:cNvPr id="4" name="Espace réservé du numéro de diapositive 3"/>
          <p:cNvSpPr>
            <a:spLocks noGrp="1"/>
          </p:cNvSpPr>
          <p:nvPr>
            <p:ph type="sldNum" sz="quarter" idx="10"/>
          </p:nvPr>
        </p:nvSpPr>
        <p:spPr/>
        <p:txBody>
          <a:bodyPr/>
          <a:lstStyle/>
          <a:p>
            <a:fld id="{3487F31B-E18D-4F81-B769-B3B90261C122}" type="slidenum">
              <a:rPr lang="fr-CA" smtClean="0"/>
              <a:t>7</a:t>
            </a:fld>
            <a:endParaRPr lang="fr-CA"/>
          </a:p>
        </p:txBody>
      </p:sp>
    </p:spTree>
    <p:extLst>
      <p:ext uri="{BB962C8B-B14F-4D97-AF65-F5344CB8AC3E}">
        <p14:creationId xmlns:p14="http://schemas.microsoft.com/office/powerpoint/2010/main" val="24043152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1200" kern="1200" dirty="0" smtClean="0">
                <a:solidFill>
                  <a:schemeClr val="tx1"/>
                </a:solidFill>
                <a:effectLst/>
                <a:latin typeface="+mn-lt"/>
                <a:ea typeface="+mn-ea"/>
                <a:cs typeface="+mn-cs"/>
              </a:rPr>
              <a:t>Les structures qui tiennent le mieux en équilibre sont celles dont la base est relativement large car leur centre de gravité est relativement bas.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1200" kern="1200" dirty="0" smtClean="0">
                <a:solidFill>
                  <a:schemeClr val="tx1"/>
                </a:solidFill>
                <a:effectLst/>
                <a:latin typeface="+mn-lt"/>
                <a:ea typeface="+mn-ea"/>
                <a:cs typeface="+mn-cs"/>
              </a:rPr>
              <a:t>Que remarques-tu de ces tour?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1200" kern="1200" dirty="0" smtClean="0">
                <a:solidFill>
                  <a:schemeClr val="tx1"/>
                </a:solidFill>
                <a:effectLst/>
                <a:latin typeface="+mn-lt"/>
                <a:ea typeface="+mn-ea"/>
                <a:cs typeface="+mn-cs"/>
              </a:rPr>
              <a:t>Ils ont une base large.</a:t>
            </a:r>
            <a:endParaRPr lang="fr-CA" sz="1200" kern="1200" dirty="0" smtClean="0">
              <a:solidFill>
                <a:schemeClr val="tx1"/>
              </a:solidFill>
              <a:effectLst/>
              <a:latin typeface="+mn-lt"/>
              <a:ea typeface="+mn-ea"/>
              <a:cs typeface="+mn-cs"/>
            </a:endParaRPr>
          </a:p>
          <a:p>
            <a:pPr marL="0" indent="0">
              <a:buFont typeface="Arial" panose="020B0604020202020204" pitchFamily="34" charset="0"/>
              <a:buNone/>
            </a:pPr>
            <a:endParaRPr lang="fr-CA" dirty="0"/>
          </a:p>
        </p:txBody>
      </p:sp>
      <p:sp>
        <p:nvSpPr>
          <p:cNvPr id="4" name="Espace réservé du numéro de diapositive 3"/>
          <p:cNvSpPr>
            <a:spLocks noGrp="1"/>
          </p:cNvSpPr>
          <p:nvPr>
            <p:ph type="sldNum" sz="quarter" idx="10"/>
          </p:nvPr>
        </p:nvSpPr>
        <p:spPr/>
        <p:txBody>
          <a:bodyPr/>
          <a:lstStyle/>
          <a:p>
            <a:fld id="{3487F31B-E18D-4F81-B769-B3B90261C122}" type="slidenum">
              <a:rPr lang="fr-CA" smtClean="0"/>
              <a:t>8</a:t>
            </a:fld>
            <a:endParaRPr lang="fr-CA"/>
          </a:p>
        </p:txBody>
      </p:sp>
    </p:spTree>
    <p:extLst>
      <p:ext uri="{BB962C8B-B14F-4D97-AF65-F5344CB8AC3E}">
        <p14:creationId xmlns:p14="http://schemas.microsoft.com/office/powerpoint/2010/main" val="23175495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3487F31B-E18D-4F81-B769-B3B90261C122}" type="slidenum">
              <a:rPr lang="fr-CA" smtClean="0"/>
              <a:t>9</a:t>
            </a:fld>
            <a:endParaRPr lang="fr-CA"/>
          </a:p>
        </p:txBody>
      </p:sp>
    </p:spTree>
    <p:extLst>
      <p:ext uri="{BB962C8B-B14F-4D97-AF65-F5344CB8AC3E}">
        <p14:creationId xmlns:p14="http://schemas.microsoft.com/office/powerpoint/2010/main" val="16767697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Pr>
        <a:gradFill flip="none" rotWithShape="1">
          <a:gsLst>
            <a:gs pos="0">
              <a:srgbClr val="B1DDFF"/>
            </a:gs>
            <a:gs pos="100000">
              <a:srgbClr val="B1DDFF">
                <a:lumMod val="64000"/>
                <a:lumOff val="36000"/>
              </a:srgb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3" name="Rectangle 22"/>
          <p:cNvSpPr/>
          <p:nvPr/>
        </p:nvSpPr>
        <p:spPr>
          <a:xfrm>
            <a:off x="0" y="0"/>
            <a:ext cx="12192000" cy="6858000"/>
          </a:xfrm>
          <a:prstGeom prst="rect">
            <a:avLst/>
          </a:prstGeom>
          <a:blipFill dpi="0" rotWithShape="1">
            <a:blip r:embed="rId2">
              <a:alphaModFix amt="12000"/>
              <a:duotone>
                <a:schemeClr val="accent1">
                  <a:shade val="45000"/>
                  <a:satMod val="135000"/>
                </a:schemeClr>
                <a:prstClr val="white"/>
              </a:duotone>
            </a:blip>
            <a:srcRect/>
            <a:tile tx="-368300" ty="203200" sx="64000" sy="64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C</a:t>
            </a:r>
          </a:p>
        </p:txBody>
      </p:sp>
      <p:sp>
        <p:nvSpPr>
          <p:cNvPr id="10" name="Rectangle 9"/>
          <p:cNvSpPr/>
          <p:nvPr/>
        </p:nvSpPr>
        <p:spPr>
          <a:xfrm>
            <a:off x="1307870" y="1267730"/>
            <a:ext cx="9576262" cy="4307950"/>
          </a:xfrm>
          <a:prstGeom prst="rect">
            <a:avLst/>
          </a:prstGeom>
          <a:solidFill>
            <a:schemeClr val="tx2"/>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bg2"/>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accent1">
                  <a:lumMod val="20000"/>
                  <a:lumOff val="8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accent1">
                  <a:lumMod val="20000"/>
                  <a:lumOff val="8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accent1">
                  <a:lumMod val="20000"/>
                  <a:lumOff val="8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bg1"/>
                </a:solidFill>
                <a:effectLst/>
                <a:latin typeface="+mj-lt"/>
                <a:ea typeface="+mn-ea"/>
                <a:cs typeface="+mn-cs"/>
              </a:defRPr>
            </a:lvl1pPr>
          </a:lstStyle>
          <a:p>
            <a:r>
              <a:rPr lang="fr-FR" smtClean="0"/>
              <a:t>Modifiez le style du titre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bg2"/>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DDA51639-B2D6-4652-B8C3-1B4C224A7BAF}" type="datetimeFigureOut">
              <a:rPr lang="en-US" smtClean="0"/>
              <a:t>12/1/2017</a:t>
            </a:fld>
            <a:endParaRPr lang="en-US" dirty="0"/>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bg2"/>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bg2"/>
                </a:solidFill>
              </a:defRPr>
            </a:lvl1p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2084330345"/>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D11A6AA8-A04B-4104-9AE2-BD48D340E27F}" type="datetimeFigureOut">
              <a:rPr lang="en-US" smtClean="0"/>
              <a:t>12/1/2017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40958386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B4E0BF79-FAC6-4A96-8DE1-F7B82E2E1652}" type="datetimeFigureOut">
              <a:rPr lang="en-US" smtClean="0"/>
              <a:t>12/1/2017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7784039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82FF5DD9-2C52-442D-92E2-8072C0C3D7CD}" type="datetimeFigureOut">
              <a:rPr lang="en-US" smtClean="0"/>
              <a:t>12/1/2017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1053348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Pr>
        <a:gradFill flip="none" rotWithShape="1">
          <a:gsLst>
            <a:gs pos="0">
              <a:schemeClr val="bg2">
                <a:tint val="80000"/>
                <a:shade val="100000"/>
                <a:satMod val="300000"/>
              </a:schemeClr>
            </a:gs>
            <a:gs pos="100000">
              <a:srgbClr val="B1DDFF">
                <a:lumMod val="64000"/>
                <a:lumOff val="36000"/>
              </a:srgb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5" name="Rectangle 14"/>
          <p:cNvSpPr/>
          <p:nvPr/>
        </p:nvSpPr>
        <p:spPr>
          <a:xfrm>
            <a:off x="0" y="0"/>
            <a:ext cx="12192000" cy="6858000"/>
          </a:xfrm>
          <a:prstGeom prst="rect">
            <a:avLst/>
          </a:prstGeom>
          <a:blipFill dpi="0" rotWithShape="1">
            <a:blip r:embed="rId2">
              <a:alphaModFix amt="12000"/>
              <a:duotone>
                <a:schemeClr val="accent2">
                  <a:shade val="45000"/>
                  <a:satMod val="135000"/>
                </a:schemeClr>
                <a:prstClr val="white"/>
              </a:duotone>
            </a:blip>
            <a:srcRect/>
            <a:tile tx="-368300" ty="203200" sx="64000" sy="64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C</a:t>
            </a:r>
          </a:p>
        </p:txBody>
      </p:sp>
      <p:sp>
        <p:nvSpPr>
          <p:cNvPr id="23" name="Rectangle 22"/>
          <p:cNvSpPr/>
          <p:nvPr/>
        </p:nvSpPr>
        <p:spPr>
          <a:xfrm>
            <a:off x="1307870" y="1267730"/>
            <a:ext cx="9576262" cy="4307950"/>
          </a:xfrm>
          <a:prstGeom prst="rect">
            <a:avLst/>
          </a:prstGeom>
          <a:solidFill>
            <a:schemeClr val="tx2"/>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bg2"/>
            </a:solidFill>
            <a:prstDash val="solid"/>
            <a:miter lim="800000"/>
          </a:ln>
          <a:effectLst/>
        </p:spPr>
      </p:sp>
      <p:sp>
        <p:nvSpPr>
          <p:cNvPr id="30" name="Rectangle 29"/>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accent1">
                  <a:lumMod val="20000"/>
                  <a:lumOff val="8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accent1">
                  <a:lumMod val="20000"/>
                  <a:lumOff val="8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accent1">
                  <a:lumMod val="20000"/>
                  <a:lumOff val="8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bg1"/>
                </a:solidFill>
                <a:effectLst/>
                <a:latin typeface="+mj-lt"/>
                <a:ea typeface="+mn-ea"/>
                <a:cs typeface="+mn-cs"/>
              </a:defRPr>
            </a:lvl1pPr>
          </a:lstStyle>
          <a:p>
            <a:r>
              <a:rPr lang="fr-FR" smtClean="0"/>
              <a:t>Modifiez le style du titre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bg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C44961B7-6B89-48AB-966F-622E2788EECC}" type="datetimeFigureOut">
              <a:rPr lang="en-US" smtClean="0"/>
              <a:t>12/1/2017</a:t>
            </a:fld>
            <a:endParaRPr lang="en-US" dirty="0"/>
          </a:p>
        </p:txBody>
      </p:sp>
      <p:sp>
        <p:nvSpPr>
          <p:cNvPr id="5" name="Footer Placeholder 4"/>
          <p:cNvSpPr>
            <a:spLocks noGrp="1"/>
          </p:cNvSpPr>
          <p:nvPr>
            <p:ph type="ftr" sz="quarter" idx="11"/>
          </p:nvPr>
        </p:nvSpPr>
        <p:spPr>
          <a:xfrm>
            <a:off x="1453896" y="5212080"/>
            <a:ext cx="5907024" cy="228600"/>
          </a:xfrm>
        </p:spPr>
        <p:txBody>
          <a:bodyPr/>
          <a:lstStyle>
            <a:lvl1pPr algn="l">
              <a:defRPr>
                <a:solidFill>
                  <a:schemeClr val="bg2"/>
                </a:solidFill>
              </a:defRPr>
            </a:lvl1pPr>
          </a:lstStyle>
          <a:p>
            <a:endParaRPr lang="en-US" dirty="0"/>
          </a:p>
        </p:txBody>
      </p:sp>
      <p:sp>
        <p:nvSpPr>
          <p:cNvPr id="6" name="Slide Number Placeholder 5"/>
          <p:cNvSpPr>
            <a:spLocks noGrp="1"/>
          </p:cNvSpPr>
          <p:nvPr>
            <p:ph type="sldNum" sz="quarter" idx="12"/>
          </p:nvPr>
        </p:nvSpPr>
        <p:spPr>
          <a:xfrm>
            <a:off x="8604504" y="5212080"/>
            <a:ext cx="2112264" cy="228600"/>
          </a:xfrm>
        </p:spPr>
        <p:txBody>
          <a:bodyPr/>
          <a:lstStyle>
            <a:lvl1pPr>
              <a:defRPr>
                <a:solidFill>
                  <a:schemeClr val="bg2"/>
                </a:solidFill>
              </a:defRPr>
            </a:lvl1pPr>
          </a:lstStyle>
          <a:p>
            <a:fld id="{4FAB73BC-B049-4115-A692-8D63A059BFB8}" type="slidenum">
              <a:rPr lang="en-US" smtClean="0"/>
              <a:t>‹N°›</a:t>
            </a:fld>
            <a:endParaRPr lang="en-US" dirty="0"/>
          </a:p>
        </p:txBody>
      </p:sp>
    </p:spTree>
    <p:extLst>
      <p:ext uri="{BB962C8B-B14F-4D97-AF65-F5344CB8AC3E}">
        <p14:creationId xmlns:p14="http://schemas.microsoft.com/office/powerpoint/2010/main" val="1178121696"/>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DBD3D6FB-79CC-4683-A046-BBE785BA1BED}" type="datetimeFigureOut">
              <a:rPr lang="en-US" smtClean="0"/>
              <a:t>12/1/2017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399632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9512B3E8-48F1-4B23-8498-D8A04A81EC9C}" type="datetimeFigureOut">
              <a:rPr lang="en-US" smtClean="0"/>
              <a:t>12/1/2017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796871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10B90D90-AA62-404D-A741-635B4370F9CB}" type="datetimeFigureOut">
              <a:rPr lang="en-US" smtClean="0"/>
              <a:t>12/1/2017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1740776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7002E4-6836-46D1-9DBB-3C27C0DD3A89}" type="datetimeFigureOut">
              <a:rPr lang="en-US" smtClean="0"/>
              <a:t>12/1/2017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3861200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15" name="Rectangle 14"/>
          <p:cNvSpPr/>
          <p:nvPr/>
        </p:nvSpPr>
        <p:spPr>
          <a:xfrm>
            <a:off x="9020386" y="237744"/>
            <a:ext cx="2926080" cy="6382512"/>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fr-FR" smtClean="0"/>
              <a:t>Modifiez le style du titre</a:t>
            </a:r>
            <a:endParaRPr lang="en-US" dirty="0"/>
          </a:p>
        </p:txBody>
      </p:sp>
      <p:sp>
        <p:nvSpPr>
          <p:cNvPr id="3" name="Content Placeholder 2"/>
          <p:cNvSpPr>
            <a:spLocks noGrp="1"/>
          </p:cNvSpPr>
          <p:nvPr>
            <p:ph idx="1"/>
          </p:nvPr>
        </p:nvSpPr>
        <p:spPr>
          <a:xfrm>
            <a:off x="685800" y="609600"/>
            <a:ext cx="77724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Modifier les styles du texte du masque</a:t>
            </a:r>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5" name="Date Placeholder 4"/>
          <p:cNvSpPr>
            <a:spLocks noGrp="1"/>
          </p:cNvSpPr>
          <p:nvPr>
            <p:ph type="dt" sz="half" idx="10"/>
          </p:nvPr>
        </p:nvSpPr>
        <p:spPr/>
        <p:txBody>
          <a:bodyPr/>
          <a:lstStyle/>
          <a:p>
            <a:fld id="{1CF131DD-A141-4471-BCF9-C6073EDD7E20}" type="datetimeFigureOut">
              <a:rPr lang="en-US" smtClean="0"/>
              <a:t>12/1/2017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28096417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10" name="Rectangle 9"/>
          <p:cNvSpPr/>
          <p:nvPr/>
        </p:nvSpPr>
        <p:spPr>
          <a:xfrm>
            <a:off x="9020386" y="237744"/>
            <a:ext cx="2926080" cy="6382512"/>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228599" y="237744"/>
            <a:ext cx="8531352" cy="6382512"/>
          </a:xfrm>
          <a:solidFill>
            <a:srgbClr val="969696"/>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Modifier les styles du texte du masque</a:t>
            </a:r>
          </a:p>
        </p:txBody>
      </p:sp>
      <p:sp>
        <p:nvSpPr>
          <p:cNvPr id="8" name="Date Placeholder 7"/>
          <p:cNvSpPr>
            <a:spLocks noGrp="1"/>
          </p:cNvSpPr>
          <p:nvPr>
            <p:ph type="dt" sz="half" idx="10"/>
          </p:nvPr>
        </p:nvSpPr>
        <p:spPr/>
        <p:txBody>
          <a:bodyPr/>
          <a:lstStyle>
            <a:lvl1pPr>
              <a:defRPr>
                <a:effectLst>
                  <a:outerShdw blurRad="12700" dist="3810" dir="2700000" algn="tl" rotWithShape="0">
                    <a:prstClr val="black">
                      <a:alpha val="40000"/>
                    </a:prstClr>
                  </a:outerShdw>
                </a:effectLst>
              </a:defRPr>
            </a:lvl1pPr>
          </a:lstStyle>
          <a:p>
            <a:fld id="{AB334A90-EB03-42F3-8859-2C2B2724C058}" type="datetimeFigureOut">
              <a:rPr lang="en-US" smtClean="0"/>
              <a:t>12/1/2017</a:t>
            </a:fld>
            <a:endParaRPr lang="en-US" dirty="0"/>
          </a:p>
        </p:txBody>
      </p:sp>
      <p:sp>
        <p:nvSpPr>
          <p:cNvPr id="12" name="Footer Placeholder 11"/>
          <p:cNvSpPr>
            <a:spLocks noGrp="1"/>
          </p:cNvSpPr>
          <p:nvPr>
            <p:ph type="ftr" sz="quarter" idx="11"/>
          </p:nvPr>
        </p:nvSpPr>
        <p:spPr/>
        <p:txBody>
          <a:bodyPr/>
          <a:lstStyle>
            <a:lvl1pPr algn="r">
              <a:defRPr lang="en-US" sz="1000" kern="1200" dirty="0">
                <a:solidFill>
                  <a:schemeClr val="tx1">
                    <a:lumMod val="75000"/>
                    <a:lumOff val="25000"/>
                  </a:schemeClr>
                </a:solidFill>
                <a:effectLst>
                  <a:outerShdw blurRad="12700" dist="3810" dir="2700000" algn="tl" rotWithShape="0">
                    <a:prstClr val="black">
                      <a:alpha val="40000"/>
                    </a:prstClr>
                  </a:outerShdw>
                </a:effectLst>
                <a:latin typeface="+mn-lt"/>
                <a:ea typeface="+mn-ea"/>
                <a:cs typeface="+mn-cs"/>
              </a:defRPr>
            </a:lvl1pPr>
          </a:lstStyle>
          <a:p>
            <a:endParaRPr lang="en-US" dirty="0"/>
          </a:p>
        </p:txBody>
      </p:sp>
      <p:sp>
        <p:nvSpPr>
          <p:cNvPr id="13" name="Slide Number Placeholder 12"/>
          <p:cNvSpPr>
            <a:spLocks noGrp="1"/>
          </p:cNvSpPr>
          <p:nvPr>
            <p:ph type="sldNum" sz="quarter" idx="12"/>
          </p:nvPr>
        </p:nvSpPr>
        <p:spPr/>
        <p:txBody>
          <a:bodyPr/>
          <a:lstStyle>
            <a:lvl1pPr>
              <a:defRPr>
                <a:solidFill>
                  <a:srgbClr val="FFFFFF"/>
                </a:solidFill>
              </a:defRPr>
            </a:lvl1p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30019379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CBC48EC7-AF6A-48D3-8284-14BACBEBDD84}" type="datetimeFigureOut">
              <a:rPr lang="en-US" smtClean="0"/>
              <a:t>12/1/2017</a:t>
            </a:fld>
            <a:endParaRPr lang="en-US" dirty="0"/>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314667" y="6214535"/>
            <a:ext cx="1463040" cy="256032"/>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smtClean="0"/>
              <a:pPr/>
              <a:t>‹N°›</a:t>
            </a:fld>
            <a:endParaRPr lang="en-US" dirty="0"/>
          </a:p>
        </p:txBody>
      </p:sp>
      <p:sp>
        <p:nvSpPr>
          <p:cNvPr id="8" name="Rectangle 7"/>
          <p:cNvSpPr/>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Tree>
    <p:extLst>
      <p:ext uri="{BB962C8B-B14F-4D97-AF65-F5344CB8AC3E}">
        <p14:creationId xmlns:p14="http://schemas.microsoft.com/office/powerpoint/2010/main" val="831449819"/>
      </p:ext>
    </p:extLst>
  </p:cSld>
  <p:clrMap bg1="dk1" tx1="lt1" bg2="dk2" tx2="lt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2"/>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hyperlink" Target="https://pixabay.com/"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CA" dirty="0" smtClean="0"/>
              <a:t>Une échelle pour les lutins</a:t>
            </a:r>
            <a:endParaRPr lang="fr-CA" dirty="0"/>
          </a:p>
        </p:txBody>
      </p:sp>
      <p:sp>
        <p:nvSpPr>
          <p:cNvPr id="3" name="Sous-titre 2"/>
          <p:cNvSpPr>
            <a:spLocks noGrp="1"/>
          </p:cNvSpPr>
          <p:nvPr>
            <p:ph type="subTitle" idx="1"/>
          </p:nvPr>
        </p:nvSpPr>
        <p:spPr/>
        <p:txBody>
          <a:bodyPr/>
          <a:lstStyle/>
          <a:p>
            <a:r>
              <a:rPr lang="fr-CA" dirty="0" smtClean="0"/>
              <a:t>STIM 2</a:t>
            </a:r>
            <a:r>
              <a:rPr lang="fr-CA" baseline="30000" dirty="0" smtClean="0"/>
              <a:t>e</a:t>
            </a:r>
            <a:r>
              <a:rPr lang="fr-CA" dirty="0" smtClean="0"/>
              <a:t> cycle</a:t>
            </a:r>
            <a:endParaRPr lang="fr-CA" dirty="0"/>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600" y="2831123"/>
            <a:ext cx="2171760" cy="3823521"/>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71815" y="1811217"/>
            <a:ext cx="3295866" cy="3788351"/>
          </a:xfrm>
          <a:prstGeom prst="rect">
            <a:avLst/>
          </a:prstGeom>
        </p:spPr>
      </p:pic>
    </p:spTree>
    <p:extLst>
      <p:ext uri="{BB962C8B-B14F-4D97-AF65-F5344CB8AC3E}">
        <p14:creationId xmlns:p14="http://schemas.microsoft.com/office/powerpoint/2010/main" val="34192087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47363" y="200139"/>
            <a:ext cx="10058400" cy="1371600"/>
          </a:xfrm>
        </p:spPr>
        <p:txBody>
          <a:bodyPr/>
          <a:lstStyle/>
          <a:p>
            <a:r>
              <a:rPr lang="fr-CA" dirty="0" smtClean="0"/>
              <a:t>Connais-tu ces structures?</a:t>
            </a:r>
            <a:endParaRPr lang="fr-CA"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720" r="24408"/>
          <a:stretch/>
        </p:blipFill>
        <p:spPr bwMode="auto">
          <a:xfrm>
            <a:off x="6204639" y="1488477"/>
            <a:ext cx="2268732" cy="27900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7634" t="7312" r="12366"/>
          <a:stretch/>
        </p:blipFill>
        <p:spPr bwMode="auto">
          <a:xfrm>
            <a:off x="1237180" y="1474333"/>
            <a:ext cx="1738766" cy="3021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5592" t="11075" r="17312"/>
          <a:stretch/>
        </p:blipFill>
        <p:spPr bwMode="auto">
          <a:xfrm>
            <a:off x="4138288" y="4529006"/>
            <a:ext cx="4335083" cy="1875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4521" y="4542503"/>
            <a:ext cx="2984085" cy="18480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rotWithShape="1">
          <a:blip r:embed="rId7">
            <a:extLst>
              <a:ext uri="{28A0092B-C50C-407E-A947-70E740481C1C}">
                <a14:useLocalDpi xmlns:a14="http://schemas.microsoft.com/office/drawing/2010/main" val="0"/>
              </a:ext>
            </a:extLst>
          </a:blip>
          <a:srcRect l="18733" t="26236" r="20874"/>
          <a:stretch/>
        </p:blipFill>
        <p:spPr bwMode="auto">
          <a:xfrm>
            <a:off x="3687097" y="1604954"/>
            <a:ext cx="1513081" cy="27605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rotWithShape="1">
          <a:blip r:embed="rId8">
            <a:extLst>
              <a:ext uri="{28A0092B-C50C-407E-A947-70E740481C1C}">
                <a14:useLocalDpi xmlns:a14="http://schemas.microsoft.com/office/drawing/2010/main" val="0"/>
              </a:ext>
            </a:extLst>
          </a:blip>
          <a:srcRect l="14302" t="24710" r="27971" b="4338"/>
          <a:stretch/>
        </p:blipFill>
        <p:spPr bwMode="auto">
          <a:xfrm>
            <a:off x="8877585" y="3840153"/>
            <a:ext cx="2862131" cy="25504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Imag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06948" y="206477"/>
            <a:ext cx="1633062" cy="3408129"/>
          </a:xfrm>
          <a:prstGeom prst="rect">
            <a:avLst/>
          </a:prstGeom>
        </p:spPr>
      </p:pic>
    </p:spTree>
    <p:extLst>
      <p:ext uri="{BB962C8B-B14F-4D97-AF65-F5344CB8AC3E}">
        <p14:creationId xmlns:p14="http://schemas.microsoft.com/office/powerpoint/2010/main" val="42403857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Est-ce du solide?</a:t>
            </a:r>
            <a:endParaRPr lang="fr-CA"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3479" y="2039937"/>
            <a:ext cx="3273424" cy="4029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3151" y="1950417"/>
            <a:ext cx="2416790" cy="4208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4345">
            <a:off x="8009250" y="2186626"/>
            <a:ext cx="1139409" cy="1089274"/>
          </a:xfrm>
          <a:prstGeom prst="rect">
            <a:avLst/>
          </a:prstGeom>
        </p:spPr>
      </p:pic>
    </p:spTree>
    <p:extLst>
      <p:ext uri="{BB962C8B-B14F-4D97-AF65-F5344CB8AC3E}">
        <p14:creationId xmlns:p14="http://schemas.microsoft.com/office/powerpoint/2010/main" val="14780163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Faisons une expérience:</a:t>
            </a:r>
            <a:endParaRPr lang="fr-CA" dirty="0"/>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419031099"/>
              </p:ext>
            </p:extLst>
          </p:nvPr>
        </p:nvGraphicFramePr>
        <p:xfrm>
          <a:off x="5855676" y="2103437"/>
          <a:ext cx="5363310" cy="4033593"/>
        </p:xfrm>
        <a:graphic>
          <a:graphicData uri="http://schemas.openxmlformats.org/drawingml/2006/table">
            <a:tbl>
              <a:tblPr firstRow="1" bandRow="1">
                <a:tableStyleId>{5C22544A-7EE6-4342-B048-85BDC9FD1C3A}</a:tableStyleId>
              </a:tblPr>
              <a:tblGrid>
                <a:gridCol w="1787770"/>
                <a:gridCol w="1787770"/>
                <a:gridCol w="1787770"/>
              </a:tblGrid>
              <a:tr h="1344531">
                <a:tc>
                  <a:txBody>
                    <a:bodyPr/>
                    <a:lstStyle/>
                    <a:p>
                      <a:pPr algn="ctr"/>
                      <a:endParaRPr lang="fr-CA" dirty="0"/>
                    </a:p>
                  </a:txBody>
                  <a:tcPr anchor="ctr"/>
                </a:tc>
                <a:tc>
                  <a:txBody>
                    <a:bodyPr/>
                    <a:lstStyle/>
                    <a:p>
                      <a:pPr algn="ctr"/>
                      <a:endParaRPr lang="fr-CA" dirty="0"/>
                    </a:p>
                  </a:txBody>
                  <a:tcPr anchor="ctr"/>
                </a:tc>
                <a:tc>
                  <a:txBody>
                    <a:bodyPr/>
                    <a:lstStyle/>
                    <a:p>
                      <a:pPr algn="ctr"/>
                      <a:endParaRPr lang="fr-CA" dirty="0"/>
                    </a:p>
                  </a:txBody>
                  <a:tcPr anchor="ctr"/>
                </a:tc>
              </a:tr>
              <a:tr h="1344531">
                <a:tc>
                  <a:txBody>
                    <a:bodyPr/>
                    <a:lstStyle/>
                    <a:p>
                      <a:pPr algn="ctr"/>
                      <a:r>
                        <a:rPr lang="fr-CA" dirty="0" smtClean="0"/>
                        <a:t>Prédiction</a:t>
                      </a:r>
                      <a:endParaRPr lang="fr-CA" dirty="0"/>
                    </a:p>
                  </a:txBody>
                  <a:tcPr anchor="ctr"/>
                </a:tc>
                <a:tc>
                  <a:txBody>
                    <a:bodyPr/>
                    <a:lstStyle/>
                    <a:p>
                      <a:pPr algn="ctr"/>
                      <a:endParaRPr lang="fr-CA" dirty="0"/>
                    </a:p>
                  </a:txBody>
                  <a:tcPr anchor="ctr"/>
                </a:tc>
                <a:tc>
                  <a:txBody>
                    <a:bodyPr/>
                    <a:lstStyle/>
                    <a:p>
                      <a:pPr algn="ctr"/>
                      <a:endParaRPr lang="fr-CA" dirty="0"/>
                    </a:p>
                  </a:txBody>
                  <a:tcPr anchor="ctr"/>
                </a:tc>
              </a:tr>
              <a:tr h="1344531">
                <a:tc>
                  <a:txBody>
                    <a:bodyPr/>
                    <a:lstStyle/>
                    <a:p>
                      <a:pPr algn="ctr"/>
                      <a:r>
                        <a:rPr lang="fr-CA" dirty="0" smtClean="0"/>
                        <a:t>Résultat </a:t>
                      </a:r>
                      <a:endParaRPr lang="fr-CA" dirty="0"/>
                    </a:p>
                  </a:txBody>
                  <a:tcPr anchor="ctr"/>
                </a:tc>
                <a:tc>
                  <a:txBody>
                    <a:bodyPr/>
                    <a:lstStyle/>
                    <a:p>
                      <a:pPr algn="ctr"/>
                      <a:endParaRPr lang="fr-CA" dirty="0"/>
                    </a:p>
                  </a:txBody>
                  <a:tcPr anchor="ctr"/>
                </a:tc>
                <a:tc>
                  <a:txBody>
                    <a:bodyPr/>
                    <a:lstStyle/>
                    <a:p>
                      <a:pPr algn="ctr"/>
                      <a:endParaRPr lang="fr-CA" dirty="0"/>
                    </a:p>
                  </a:txBody>
                  <a:tcPr anchor="ctr"/>
                </a:tc>
              </a:tr>
            </a:tbl>
          </a:graphicData>
        </a:graphic>
      </p:graphicFrame>
      <p:sp>
        <p:nvSpPr>
          <p:cNvPr id="8" name="Cylindre 7"/>
          <p:cNvSpPr/>
          <p:nvPr/>
        </p:nvSpPr>
        <p:spPr>
          <a:xfrm>
            <a:off x="8336472" y="2190997"/>
            <a:ext cx="356260" cy="1175659"/>
          </a:xfrm>
          <a:prstGeom prst="can">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 name="Cylindre 8"/>
          <p:cNvSpPr/>
          <p:nvPr/>
        </p:nvSpPr>
        <p:spPr>
          <a:xfrm>
            <a:off x="10070268" y="2351314"/>
            <a:ext cx="665019" cy="855024"/>
          </a:xfrm>
          <a:prstGeom prst="can">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26" name="Picture 2" descr="D:\Users\guilbaults\AppData\Local\Microsoft\Windows\Temporary Internet Files\Content.Outlook\Q99ZP365\IMG_5391.JPG"/>
          <p:cNvPicPr>
            <a:picLocks noChangeAspect="1" noChangeArrowheads="1"/>
          </p:cNvPicPr>
          <p:nvPr/>
        </p:nvPicPr>
        <p:blipFill rotWithShape="1">
          <a:blip r:embed="rId3">
            <a:extLst>
              <a:ext uri="{28A0092B-C50C-407E-A947-70E740481C1C}">
                <a14:useLocalDpi xmlns:a14="http://schemas.microsoft.com/office/drawing/2010/main" val="0"/>
              </a:ext>
            </a:extLst>
          </a:blip>
          <a:srcRect l="19897" r="21189" b="8527"/>
          <a:stretch/>
        </p:blipFill>
        <p:spPr bwMode="auto">
          <a:xfrm>
            <a:off x="997527" y="1947557"/>
            <a:ext cx="3610098" cy="4203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73589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Le cercle</a:t>
            </a:r>
            <a:endParaRPr lang="fr-CA"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7275" y="2491659"/>
            <a:ext cx="4896466" cy="32643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81" y="2517468"/>
            <a:ext cx="5124450" cy="3238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79923" y="4800600"/>
            <a:ext cx="682049" cy="914274"/>
          </a:xfrm>
          <a:prstGeom prst="rect">
            <a:avLst/>
          </a:prstGeom>
        </p:spPr>
      </p:pic>
    </p:spTree>
    <p:extLst>
      <p:ext uri="{BB962C8B-B14F-4D97-AF65-F5344CB8AC3E}">
        <p14:creationId xmlns:p14="http://schemas.microsoft.com/office/powerpoint/2010/main" val="14075312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66800" y="878570"/>
            <a:ext cx="10058400" cy="1371600"/>
          </a:xfrm>
        </p:spPr>
        <p:txBody>
          <a:bodyPr/>
          <a:lstStyle/>
          <a:p>
            <a:r>
              <a:rPr lang="fr-CA" dirty="0" smtClean="0"/>
              <a:t>Le triangle</a:t>
            </a:r>
            <a:endParaRPr lang="fr-CA"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103" y="2644877"/>
            <a:ext cx="5467965" cy="36453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7111" y="634178"/>
            <a:ext cx="5184786" cy="2684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95620" y="3554361"/>
            <a:ext cx="3647768" cy="2735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96511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66800" y="524606"/>
            <a:ext cx="10058400" cy="1371600"/>
          </a:xfrm>
        </p:spPr>
        <p:txBody>
          <a:bodyPr/>
          <a:lstStyle/>
          <a:p>
            <a:r>
              <a:rPr lang="fr-CA" dirty="0" smtClean="0"/>
              <a:t>Le carré</a:t>
            </a:r>
            <a:endParaRPr lang="fr-CA" dirty="0"/>
          </a:p>
        </p:txBody>
      </p:sp>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881" r="17958" b="9220"/>
          <a:stretch/>
        </p:blipFill>
        <p:spPr bwMode="auto">
          <a:xfrm>
            <a:off x="914401" y="2257425"/>
            <a:ext cx="4678589" cy="3666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4718" y="683886"/>
            <a:ext cx="4337502" cy="2439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64718" y="3661218"/>
            <a:ext cx="4337502" cy="2498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10914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66800" y="436115"/>
            <a:ext cx="9050594" cy="1371600"/>
          </a:xfrm>
        </p:spPr>
        <p:txBody>
          <a:bodyPr/>
          <a:lstStyle/>
          <a:p>
            <a:r>
              <a:rPr lang="fr-CA" dirty="0" smtClean="0"/>
              <a:t>Question de base</a:t>
            </a:r>
            <a:endParaRPr lang="fr-CA" dirty="0"/>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419" r="16621"/>
          <a:stretch/>
        </p:blipFill>
        <p:spPr bwMode="auto">
          <a:xfrm>
            <a:off x="796410" y="1613648"/>
            <a:ext cx="4041058" cy="4605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0033" y="1613648"/>
            <a:ext cx="3077497" cy="46162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39791" y="1613648"/>
            <a:ext cx="3180080" cy="46162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94948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Sources</a:t>
            </a:r>
            <a:endParaRPr lang="fr-CA" dirty="0"/>
          </a:p>
        </p:txBody>
      </p:sp>
      <p:sp>
        <p:nvSpPr>
          <p:cNvPr id="3" name="ZoneTexte 2"/>
          <p:cNvSpPr txBox="1"/>
          <p:nvPr/>
        </p:nvSpPr>
        <p:spPr>
          <a:xfrm>
            <a:off x="589935" y="2438289"/>
            <a:ext cx="9187111" cy="3293209"/>
          </a:xfrm>
          <a:prstGeom prst="rect">
            <a:avLst/>
          </a:prstGeom>
          <a:noFill/>
        </p:spPr>
        <p:txBody>
          <a:bodyPr wrap="square" rtlCol="0">
            <a:spAutoFit/>
          </a:bodyPr>
          <a:lstStyle/>
          <a:p>
            <a:r>
              <a:rPr lang="fr-CA" sz="2000" dirty="0" smtClean="0"/>
              <a:t>Les  images utilisées dans ce diaporama ont toutes été prises sur le site </a:t>
            </a:r>
            <a:r>
              <a:rPr lang="fr-CA" sz="2000" dirty="0" err="1" smtClean="0"/>
              <a:t>Pixabay</a:t>
            </a:r>
            <a:r>
              <a:rPr lang="fr-CA" sz="2000" dirty="0" smtClean="0"/>
              <a:t> </a:t>
            </a:r>
            <a:r>
              <a:rPr lang="fr-CA" sz="2000" dirty="0"/>
              <a:t>à l’adresse: </a:t>
            </a:r>
            <a:r>
              <a:rPr lang="fr-CA" sz="2000" dirty="0">
                <a:hlinkClick r:id="rId3"/>
              </a:rPr>
              <a:t>https://pixabay.com</a:t>
            </a:r>
            <a:r>
              <a:rPr lang="fr-CA" sz="2000" dirty="0" smtClean="0">
                <a:hlinkClick r:id="rId3"/>
              </a:rPr>
              <a:t>/</a:t>
            </a:r>
            <a:endParaRPr lang="fr-CA" sz="2000" dirty="0" smtClean="0"/>
          </a:p>
          <a:p>
            <a:endParaRPr lang="fr-CA" sz="2000" dirty="0" smtClean="0"/>
          </a:p>
          <a:p>
            <a:r>
              <a:rPr lang="fr-CA" sz="2000" dirty="0" smtClean="0"/>
              <a:t>MARCEL </a:t>
            </a:r>
            <a:r>
              <a:rPr lang="fr-CA" sz="2000" dirty="0" err="1"/>
              <a:t>Thouin</a:t>
            </a:r>
            <a:r>
              <a:rPr lang="fr-CA" sz="2000" dirty="0"/>
              <a:t>. </a:t>
            </a:r>
            <a:r>
              <a:rPr lang="fr-CA" sz="2000" i="1" dirty="0"/>
              <a:t>Explorer l’histoire des sciences et des techniques: activités, exercices et problèmes</a:t>
            </a:r>
            <a:r>
              <a:rPr lang="fr-CA" sz="2000" dirty="0"/>
              <a:t>, Québec, Éditions </a:t>
            </a:r>
            <a:r>
              <a:rPr lang="fr-CA" sz="2000" dirty="0" err="1"/>
              <a:t>MultiMondes</a:t>
            </a:r>
            <a:r>
              <a:rPr lang="fr-CA" sz="2000" dirty="0"/>
              <a:t>, </a:t>
            </a:r>
            <a:r>
              <a:rPr lang="fr-CA" sz="2000" dirty="0" smtClean="0"/>
              <a:t>2004.</a:t>
            </a:r>
          </a:p>
          <a:p>
            <a:endParaRPr lang="fr-CA" sz="2000" dirty="0"/>
          </a:p>
          <a:p>
            <a:r>
              <a:rPr lang="fr-CA" sz="2000" dirty="0"/>
              <a:t>MARCEL </a:t>
            </a:r>
            <a:r>
              <a:rPr lang="fr-CA" sz="2000" dirty="0" err="1"/>
              <a:t>Thouin</a:t>
            </a:r>
            <a:r>
              <a:rPr lang="fr-CA" sz="2000" dirty="0"/>
              <a:t>. </a:t>
            </a:r>
            <a:r>
              <a:rPr lang="fr-CA" sz="2000" i="1" dirty="0" smtClean="0"/>
              <a:t>Problèmes de sciences et de technologie pour le préscolaire et le primaire</a:t>
            </a:r>
            <a:r>
              <a:rPr lang="fr-CA" sz="2000" dirty="0" smtClean="0"/>
              <a:t>, </a:t>
            </a:r>
            <a:r>
              <a:rPr lang="fr-CA" sz="2000" dirty="0"/>
              <a:t>Québec, Éditions </a:t>
            </a:r>
            <a:r>
              <a:rPr lang="fr-CA" sz="2000" dirty="0" err="1"/>
              <a:t>MultiMondes</a:t>
            </a:r>
            <a:r>
              <a:rPr lang="fr-CA" sz="2000" dirty="0"/>
              <a:t>, </a:t>
            </a:r>
            <a:r>
              <a:rPr lang="fr-CA" sz="2000" dirty="0" smtClean="0"/>
              <a:t>1999.</a:t>
            </a:r>
            <a:endParaRPr lang="fr-CA" sz="2000" dirty="0"/>
          </a:p>
          <a:p>
            <a:endParaRPr lang="fr-CA" sz="2000" dirty="0"/>
          </a:p>
          <a:p>
            <a:endParaRPr lang="fr-CA" sz="2800" dirty="0"/>
          </a:p>
        </p:txBody>
      </p:sp>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7526" y="1592540"/>
            <a:ext cx="1724266" cy="4763165"/>
          </a:xfrm>
          <a:prstGeom prst="rect">
            <a:avLst/>
          </a:prstGeom>
        </p:spPr>
      </p:pic>
    </p:spTree>
    <p:extLst>
      <p:ext uri="{BB962C8B-B14F-4D97-AF65-F5344CB8AC3E}">
        <p14:creationId xmlns:p14="http://schemas.microsoft.com/office/powerpoint/2010/main" val="17437128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373545"/>
      </a:dk2>
      <a:lt2>
        <a:srgbClr val="BCD0E0"/>
      </a:lt2>
      <a:accent1>
        <a:srgbClr val="3494BA"/>
      </a:accent1>
      <a:accent2>
        <a:srgbClr val="58B6C0"/>
      </a:accent2>
      <a:accent3>
        <a:srgbClr val="75BDA7"/>
      </a:accent3>
      <a:accent4>
        <a:srgbClr val="7A8C8E"/>
      </a:accent4>
      <a:accent5>
        <a:srgbClr val="84ACB6"/>
      </a:accent5>
      <a:accent6>
        <a:srgbClr val="6793CD"/>
      </a:accent6>
      <a:hlink>
        <a:srgbClr val="6B9F25"/>
      </a:hlink>
      <a:folHlink>
        <a:srgbClr val="9F6715"/>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 xmlns:thm15="http://schemas.microsoft.com/office/thememl/2012/main" name="Savon" id="{1306E473-ED32-493B-A2D0-240A757EDD34}" vid="{913DB040-6816-4415-960D-8178C785755E}"/>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TM03457510[[fn=Savon]]</Template>
  <TotalTime>647</TotalTime>
  <Words>447</Words>
  <Application>Microsoft Office PowerPoint</Application>
  <PresentationFormat>Personnalisé</PresentationFormat>
  <Paragraphs>45</Paragraphs>
  <Slides>9</Slides>
  <Notes>9</Notes>
  <HiddenSlides>0</HiddenSlides>
  <MMClips>0</MMClips>
  <ScaleCrop>false</ScaleCrop>
  <HeadingPairs>
    <vt:vector size="4" baseType="variant">
      <vt:variant>
        <vt:lpstr>Thème</vt:lpstr>
      </vt:variant>
      <vt:variant>
        <vt:i4>1</vt:i4>
      </vt:variant>
      <vt:variant>
        <vt:lpstr>Titres des diapositives</vt:lpstr>
      </vt:variant>
      <vt:variant>
        <vt:i4>9</vt:i4>
      </vt:variant>
    </vt:vector>
  </HeadingPairs>
  <TitlesOfParts>
    <vt:vector size="10" baseType="lpstr">
      <vt:lpstr>Savon</vt:lpstr>
      <vt:lpstr>Une échelle pour les lutins</vt:lpstr>
      <vt:lpstr>Connais-tu ces structures?</vt:lpstr>
      <vt:lpstr>Est-ce du solide?</vt:lpstr>
      <vt:lpstr>Faisons une expérience:</vt:lpstr>
      <vt:lpstr>Le cercle</vt:lpstr>
      <vt:lpstr>Le triangle</vt:lpstr>
      <vt:lpstr>Le carré</vt:lpstr>
      <vt:lpstr>Question de base</vt:lpstr>
      <vt:lpstr>Sources</vt:lpstr>
    </vt:vector>
  </TitlesOfParts>
  <Company>Comission Scolaire des chênes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Vasarely</dc:title>
  <dc:creator>Robidoux Julie</dc:creator>
  <cp:lastModifiedBy>poste</cp:lastModifiedBy>
  <cp:revision>60</cp:revision>
  <cp:lastPrinted>2017-06-15T17:18:50Z</cp:lastPrinted>
  <dcterms:created xsi:type="dcterms:W3CDTF">2017-05-30T13:56:51Z</dcterms:created>
  <dcterms:modified xsi:type="dcterms:W3CDTF">2017-12-01T20:04:39Z</dcterms:modified>
</cp:coreProperties>
</file>